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51"/>
  </p:notesMasterIdLst>
  <p:handoutMasterIdLst>
    <p:handoutMasterId r:id="rId52"/>
  </p:handoutMasterIdLst>
  <p:sldIdLst>
    <p:sldId id="256" r:id="rId5"/>
    <p:sldId id="313" r:id="rId6"/>
    <p:sldId id="322" r:id="rId7"/>
    <p:sldId id="318" r:id="rId8"/>
    <p:sldId id="280" r:id="rId9"/>
    <p:sldId id="300" r:id="rId10"/>
    <p:sldId id="259" r:id="rId11"/>
    <p:sldId id="299" r:id="rId12"/>
    <p:sldId id="296" r:id="rId13"/>
    <p:sldId id="295" r:id="rId14"/>
    <p:sldId id="301" r:id="rId15"/>
    <p:sldId id="304" r:id="rId16"/>
    <p:sldId id="260" r:id="rId17"/>
    <p:sldId id="320" r:id="rId18"/>
    <p:sldId id="261" r:id="rId19"/>
    <p:sldId id="314" r:id="rId20"/>
    <p:sldId id="302" r:id="rId21"/>
    <p:sldId id="277" r:id="rId22"/>
    <p:sldId id="319" r:id="rId23"/>
    <p:sldId id="278" r:id="rId24"/>
    <p:sldId id="264" r:id="rId25"/>
    <p:sldId id="273" r:id="rId26"/>
    <p:sldId id="265" r:id="rId27"/>
    <p:sldId id="266" r:id="rId28"/>
    <p:sldId id="288" r:id="rId29"/>
    <p:sldId id="324" r:id="rId30"/>
    <p:sldId id="325" r:id="rId31"/>
    <p:sldId id="326" r:id="rId32"/>
    <p:sldId id="306" r:id="rId33"/>
    <p:sldId id="327" r:id="rId34"/>
    <p:sldId id="309" r:id="rId35"/>
    <p:sldId id="310" r:id="rId36"/>
    <p:sldId id="311" r:id="rId37"/>
    <p:sldId id="294" r:id="rId38"/>
    <p:sldId id="284" r:id="rId39"/>
    <p:sldId id="308" r:id="rId40"/>
    <p:sldId id="285" r:id="rId41"/>
    <p:sldId id="328" r:id="rId42"/>
    <p:sldId id="329" r:id="rId43"/>
    <p:sldId id="331" r:id="rId44"/>
    <p:sldId id="330" r:id="rId45"/>
    <p:sldId id="332" r:id="rId46"/>
    <p:sldId id="333" r:id="rId47"/>
    <p:sldId id="334" r:id="rId48"/>
    <p:sldId id="335" r:id="rId49"/>
    <p:sldId id="336" r:id="rId50"/>
  </p:sldIdLst>
  <p:sldSz cx="12192000" cy="6858000"/>
  <p:notesSz cx="6858000" cy="17811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3A6FB-36B3-42AD-B653-0E7C774E79FF}" v="58" dt="2020-08-12T13:37:28.521"/>
    <p1510:client id="{CCFFA868-D94B-4995-9A5C-9DA54C0C62F1}" v="6220" dt="2020-08-13T12:54:26.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164" autoAdjust="0"/>
  </p:normalViewPr>
  <p:slideViewPr>
    <p:cSldViewPr snapToGrid="0">
      <p:cViewPr>
        <p:scale>
          <a:sx n="70" d="100"/>
          <a:sy n="70" d="100"/>
        </p:scale>
        <p:origin x="1308" y="4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5523D-9D52-4BFD-AB97-2FA58B23B21A}"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GB"/>
        </a:p>
      </dgm:t>
    </dgm:pt>
    <dgm:pt modelId="{4E0381E6-75F6-4992-94C2-74AC644B1660}">
      <dgm:prSet phldrT="[Text]"/>
      <dgm:spPr/>
      <dgm:t>
        <a:bodyPr/>
        <a:lstStyle/>
        <a:p>
          <a:r>
            <a:rPr lang="en-GB"/>
            <a:t>Neighbourhood</a:t>
          </a:r>
        </a:p>
      </dgm:t>
    </dgm:pt>
    <dgm:pt modelId="{6ABA28BB-7348-44F7-A266-54215DFD806B}" type="parTrans" cxnId="{3D159B91-C251-4DD5-88A9-234525E08CA3}">
      <dgm:prSet/>
      <dgm:spPr/>
      <dgm:t>
        <a:bodyPr/>
        <a:lstStyle/>
        <a:p>
          <a:endParaRPr lang="en-GB"/>
        </a:p>
      </dgm:t>
    </dgm:pt>
    <dgm:pt modelId="{B3FE7FC5-9CB7-4F4C-81A6-CB24410944B6}" type="sibTrans" cxnId="{3D159B91-C251-4DD5-88A9-234525E08CA3}">
      <dgm:prSet/>
      <dgm:spPr/>
      <dgm:t>
        <a:bodyPr/>
        <a:lstStyle/>
        <a:p>
          <a:endParaRPr lang="en-GB"/>
        </a:p>
      </dgm:t>
    </dgm:pt>
    <dgm:pt modelId="{1AFC95C4-649B-4D41-AC4D-91F45C865676}">
      <dgm:prSet phldrT="[Text]"/>
      <dgm:spPr/>
      <dgm:t>
        <a:bodyPr/>
        <a:lstStyle/>
        <a:p>
          <a:r>
            <a:rPr lang="en-GB"/>
            <a:t>School</a:t>
          </a:r>
        </a:p>
      </dgm:t>
    </dgm:pt>
    <dgm:pt modelId="{4D87C1DB-3BC2-4C6E-AC72-F5D158F25310}" type="parTrans" cxnId="{62133CCD-F90B-4190-BCF4-36EC23FE6C37}">
      <dgm:prSet/>
      <dgm:spPr/>
      <dgm:t>
        <a:bodyPr/>
        <a:lstStyle/>
        <a:p>
          <a:endParaRPr lang="en-GB"/>
        </a:p>
      </dgm:t>
    </dgm:pt>
    <dgm:pt modelId="{7CAC9CE2-654B-4A7F-ABC9-A9B3A11D4E9F}" type="sibTrans" cxnId="{62133CCD-F90B-4190-BCF4-36EC23FE6C37}">
      <dgm:prSet/>
      <dgm:spPr/>
      <dgm:t>
        <a:bodyPr/>
        <a:lstStyle/>
        <a:p>
          <a:endParaRPr lang="en-GB"/>
        </a:p>
      </dgm:t>
    </dgm:pt>
    <dgm:pt modelId="{93C13DC2-D828-49DC-B4B3-BD68B94FEFF7}">
      <dgm:prSet phldrT="[Text]"/>
      <dgm:spPr/>
      <dgm:t>
        <a:bodyPr/>
        <a:lstStyle/>
        <a:p>
          <a:r>
            <a:rPr lang="en-GB"/>
            <a:t>Peer Group</a:t>
          </a:r>
        </a:p>
      </dgm:t>
    </dgm:pt>
    <dgm:pt modelId="{EA4C681A-0A09-4CF1-81BB-8B51C8A5EA77}" type="parTrans" cxnId="{548F82B9-C9FB-469C-91F6-611FDAE98FA9}">
      <dgm:prSet/>
      <dgm:spPr/>
      <dgm:t>
        <a:bodyPr/>
        <a:lstStyle/>
        <a:p>
          <a:endParaRPr lang="en-GB"/>
        </a:p>
      </dgm:t>
    </dgm:pt>
    <dgm:pt modelId="{DC725E53-D093-443C-9C1C-042E280CEC89}" type="sibTrans" cxnId="{548F82B9-C9FB-469C-91F6-611FDAE98FA9}">
      <dgm:prSet/>
      <dgm:spPr/>
      <dgm:t>
        <a:bodyPr/>
        <a:lstStyle/>
        <a:p>
          <a:endParaRPr lang="en-GB"/>
        </a:p>
      </dgm:t>
    </dgm:pt>
    <dgm:pt modelId="{68EC813B-B334-4BF9-84EF-C324CAF60C3A}">
      <dgm:prSet phldrT="[Text]"/>
      <dgm:spPr/>
      <dgm:t>
        <a:bodyPr/>
        <a:lstStyle/>
        <a:p>
          <a:r>
            <a:rPr lang="en-GB"/>
            <a:t>Home</a:t>
          </a:r>
        </a:p>
      </dgm:t>
    </dgm:pt>
    <dgm:pt modelId="{CE4613E2-FD66-4E9B-90FE-ABBA77BB6698}" type="parTrans" cxnId="{2F1B0778-2A1E-4B7C-9332-B0841D3D7857}">
      <dgm:prSet/>
      <dgm:spPr/>
      <dgm:t>
        <a:bodyPr/>
        <a:lstStyle/>
        <a:p>
          <a:endParaRPr lang="en-GB"/>
        </a:p>
      </dgm:t>
    </dgm:pt>
    <dgm:pt modelId="{6335149A-4EF4-4639-AD38-96DAE04C41D1}" type="sibTrans" cxnId="{2F1B0778-2A1E-4B7C-9332-B0841D3D7857}">
      <dgm:prSet/>
      <dgm:spPr/>
      <dgm:t>
        <a:bodyPr/>
        <a:lstStyle/>
        <a:p>
          <a:endParaRPr lang="en-GB"/>
        </a:p>
      </dgm:t>
    </dgm:pt>
    <dgm:pt modelId="{3F387158-CA10-4789-8923-D6C570227AD9}">
      <dgm:prSet/>
      <dgm:spPr/>
      <dgm:t>
        <a:bodyPr/>
        <a:lstStyle/>
        <a:p>
          <a:r>
            <a:rPr lang="en-GB"/>
            <a:t>Child</a:t>
          </a:r>
        </a:p>
      </dgm:t>
    </dgm:pt>
    <dgm:pt modelId="{534924D3-BFFA-4F6A-A9C4-BC16C9DCDE26}" type="parTrans" cxnId="{69083ECC-CF29-4347-B46E-33AF193F5A09}">
      <dgm:prSet/>
      <dgm:spPr/>
      <dgm:t>
        <a:bodyPr/>
        <a:lstStyle/>
        <a:p>
          <a:endParaRPr lang="en-GB"/>
        </a:p>
      </dgm:t>
    </dgm:pt>
    <dgm:pt modelId="{DAE50A5D-B126-4ADB-8242-313060C00466}" type="sibTrans" cxnId="{69083ECC-CF29-4347-B46E-33AF193F5A09}">
      <dgm:prSet/>
      <dgm:spPr/>
      <dgm:t>
        <a:bodyPr/>
        <a:lstStyle/>
        <a:p>
          <a:endParaRPr lang="en-GB"/>
        </a:p>
      </dgm:t>
    </dgm:pt>
    <dgm:pt modelId="{3E06DC9B-0583-4B0D-B795-1B1DE0831EDA}" type="pres">
      <dgm:prSet presAssocID="{ADB5523D-9D52-4BFD-AB97-2FA58B23B21A}" presName="Name0" presStyleCnt="0">
        <dgm:presLayoutVars>
          <dgm:chMax val="7"/>
          <dgm:resizeHandles val="exact"/>
        </dgm:presLayoutVars>
      </dgm:prSet>
      <dgm:spPr/>
    </dgm:pt>
    <dgm:pt modelId="{A2BB437D-795C-4CAF-9AD5-3402658DAB88}" type="pres">
      <dgm:prSet presAssocID="{ADB5523D-9D52-4BFD-AB97-2FA58B23B21A}" presName="comp1" presStyleCnt="0"/>
      <dgm:spPr/>
    </dgm:pt>
    <dgm:pt modelId="{D58AA2FA-F241-4E5A-A8E1-189683F50357}" type="pres">
      <dgm:prSet presAssocID="{ADB5523D-9D52-4BFD-AB97-2FA58B23B21A}" presName="circle1" presStyleLbl="node1" presStyleIdx="0" presStyleCnt="5" custLinFactNeighborX="5533" custLinFactNeighborY="-45366"/>
      <dgm:spPr/>
    </dgm:pt>
    <dgm:pt modelId="{2848F576-4114-4109-8DB4-B1BB8CA91820}" type="pres">
      <dgm:prSet presAssocID="{ADB5523D-9D52-4BFD-AB97-2FA58B23B21A}" presName="c1text" presStyleLbl="node1" presStyleIdx="0" presStyleCnt="5">
        <dgm:presLayoutVars>
          <dgm:bulletEnabled val="1"/>
        </dgm:presLayoutVars>
      </dgm:prSet>
      <dgm:spPr/>
    </dgm:pt>
    <dgm:pt modelId="{3423B9E3-4636-4ED8-A2E5-D33D89FBD1A4}" type="pres">
      <dgm:prSet presAssocID="{ADB5523D-9D52-4BFD-AB97-2FA58B23B21A}" presName="comp2" presStyleCnt="0"/>
      <dgm:spPr/>
    </dgm:pt>
    <dgm:pt modelId="{44813D21-FF50-4619-B86E-7270B733A040}" type="pres">
      <dgm:prSet presAssocID="{ADB5523D-9D52-4BFD-AB97-2FA58B23B21A}" presName="circle2" presStyleLbl="node1" presStyleIdx="1" presStyleCnt="5"/>
      <dgm:spPr/>
    </dgm:pt>
    <dgm:pt modelId="{A3E6C39A-DF2B-4DE0-99F9-B9DCD0A60EDC}" type="pres">
      <dgm:prSet presAssocID="{ADB5523D-9D52-4BFD-AB97-2FA58B23B21A}" presName="c2text" presStyleLbl="node1" presStyleIdx="1" presStyleCnt="5">
        <dgm:presLayoutVars>
          <dgm:bulletEnabled val="1"/>
        </dgm:presLayoutVars>
      </dgm:prSet>
      <dgm:spPr/>
    </dgm:pt>
    <dgm:pt modelId="{7E80E0D0-3D4C-414F-8F88-BE97CF0C2AF0}" type="pres">
      <dgm:prSet presAssocID="{ADB5523D-9D52-4BFD-AB97-2FA58B23B21A}" presName="comp3" presStyleCnt="0"/>
      <dgm:spPr/>
    </dgm:pt>
    <dgm:pt modelId="{767B6B47-BE0E-436C-8808-E0217F34ED23}" type="pres">
      <dgm:prSet presAssocID="{ADB5523D-9D52-4BFD-AB97-2FA58B23B21A}" presName="circle3" presStyleLbl="node1" presStyleIdx="2" presStyleCnt="5"/>
      <dgm:spPr/>
    </dgm:pt>
    <dgm:pt modelId="{C3709033-3297-40BA-A1E6-69C46D0CB031}" type="pres">
      <dgm:prSet presAssocID="{ADB5523D-9D52-4BFD-AB97-2FA58B23B21A}" presName="c3text" presStyleLbl="node1" presStyleIdx="2" presStyleCnt="5">
        <dgm:presLayoutVars>
          <dgm:bulletEnabled val="1"/>
        </dgm:presLayoutVars>
      </dgm:prSet>
      <dgm:spPr/>
    </dgm:pt>
    <dgm:pt modelId="{14EC7424-7C17-4189-96C7-A8D776A5E093}" type="pres">
      <dgm:prSet presAssocID="{ADB5523D-9D52-4BFD-AB97-2FA58B23B21A}" presName="comp4" presStyleCnt="0"/>
      <dgm:spPr/>
    </dgm:pt>
    <dgm:pt modelId="{95938856-47CA-4954-85DC-D3FF659ED165}" type="pres">
      <dgm:prSet presAssocID="{ADB5523D-9D52-4BFD-AB97-2FA58B23B21A}" presName="circle4" presStyleLbl="node1" presStyleIdx="3" presStyleCnt="5"/>
      <dgm:spPr/>
    </dgm:pt>
    <dgm:pt modelId="{6358BAEC-BA56-4278-9134-17A681B7418D}" type="pres">
      <dgm:prSet presAssocID="{ADB5523D-9D52-4BFD-AB97-2FA58B23B21A}" presName="c4text" presStyleLbl="node1" presStyleIdx="3" presStyleCnt="5">
        <dgm:presLayoutVars>
          <dgm:bulletEnabled val="1"/>
        </dgm:presLayoutVars>
      </dgm:prSet>
      <dgm:spPr/>
    </dgm:pt>
    <dgm:pt modelId="{130B3DBA-8AE1-496E-AAA9-62C2A4DCE1FF}" type="pres">
      <dgm:prSet presAssocID="{ADB5523D-9D52-4BFD-AB97-2FA58B23B21A}" presName="comp5" presStyleCnt="0"/>
      <dgm:spPr/>
    </dgm:pt>
    <dgm:pt modelId="{6F7B4302-7405-4870-96C0-30AEF6516B59}" type="pres">
      <dgm:prSet presAssocID="{ADB5523D-9D52-4BFD-AB97-2FA58B23B21A}" presName="circle5" presStyleLbl="node1" presStyleIdx="4" presStyleCnt="5"/>
      <dgm:spPr/>
    </dgm:pt>
    <dgm:pt modelId="{B519DBBF-ADAA-483D-A926-75801657BBB4}" type="pres">
      <dgm:prSet presAssocID="{ADB5523D-9D52-4BFD-AB97-2FA58B23B21A}" presName="c5text" presStyleLbl="node1" presStyleIdx="4" presStyleCnt="5">
        <dgm:presLayoutVars>
          <dgm:bulletEnabled val="1"/>
        </dgm:presLayoutVars>
      </dgm:prSet>
      <dgm:spPr/>
    </dgm:pt>
  </dgm:ptLst>
  <dgm:cxnLst>
    <dgm:cxn modelId="{87FB0E0E-1CE7-4244-9800-B533BEC5B768}" type="presOf" srcId="{1AFC95C4-649B-4D41-AC4D-91F45C865676}" destId="{A3E6C39A-DF2B-4DE0-99F9-B9DCD0A60EDC}" srcOrd="1" destOrd="0" presId="urn:microsoft.com/office/officeart/2005/8/layout/venn2"/>
    <dgm:cxn modelId="{FBE41B1D-3F29-41A5-8912-1BB2882BD526}" type="presOf" srcId="{ADB5523D-9D52-4BFD-AB97-2FA58B23B21A}" destId="{3E06DC9B-0583-4B0D-B795-1B1DE0831EDA}" srcOrd="0" destOrd="0" presId="urn:microsoft.com/office/officeart/2005/8/layout/venn2"/>
    <dgm:cxn modelId="{17D8E86B-ABBB-41A1-B099-1B81FE80E4CE}" type="presOf" srcId="{4E0381E6-75F6-4992-94C2-74AC644B1660}" destId="{D58AA2FA-F241-4E5A-A8E1-189683F50357}" srcOrd="0" destOrd="0" presId="urn:microsoft.com/office/officeart/2005/8/layout/venn2"/>
    <dgm:cxn modelId="{31AE686E-2B77-4EBB-BBE6-18D6E6D0BA0F}" type="presOf" srcId="{1AFC95C4-649B-4D41-AC4D-91F45C865676}" destId="{44813D21-FF50-4619-B86E-7270B733A040}" srcOrd="0" destOrd="0" presId="urn:microsoft.com/office/officeart/2005/8/layout/venn2"/>
    <dgm:cxn modelId="{2F1B0778-2A1E-4B7C-9332-B0841D3D7857}" srcId="{ADB5523D-9D52-4BFD-AB97-2FA58B23B21A}" destId="{68EC813B-B334-4BF9-84EF-C324CAF60C3A}" srcOrd="3" destOrd="0" parTransId="{CE4613E2-FD66-4E9B-90FE-ABBA77BB6698}" sibTransId="{6335149A-4EF4-4639-AD38-96DAE04C41D1}"/>
    <dgm:cxn modelId="{C2DD1679-CC94-4D9C-9E43-36B0C296F9BF}" type="presOf" srcId="{68EC813B-B334-4BF9-84EF-C324CAF60C3A}" destId="{95938856-47CA-4954-85DC-D3FF659ED165}" srcOrd="0" destOrd="0" presId="urn:microsoft.com/office/officeart/2005/8/layout/venn2"/>
    <dgm:cxn modelId="{0A5E567F-7842-4C01-9D27-BF131E466499}" type="presOf" srcId="{68EC813B-B334-4BF9-84EF-C324CAF60C3A}" destId="{6358BAEC-BA56-4278-9134-17A681B7418D}" srcOrd="1" destOrd="0" presId="urn:microsoft.com/office/officeart/2005/8/layout/venn2"/>
    <dgm:cxn modelId="{3D159B91-C251-4DD5-88A9-234525E08CA3}" srcId="{ADB5523D-9D52-4BFD-AB97-2FA58B23B21A}" destId="{4E0381E6-75F6-4992-94C2-74AC644B1660}" srcOrd="0" destOrd="0" parTransId="{6ABA28BB-7348-44F7-A266-54215DFD806B}" sibTransId="{B3FE7FC5-9CB7-4F4C-81A6-CB24410944B6}"/>
    <dgm:cxn modelId="{7F09CC95-8B6E-430A-8A9B-B8418D8C1316}" type="presOf" srcId="{93C13DC2-D828-49DC-B4B3-BD68B94FEFF7}" destId="{C3709033-3297-40BA-A1E6-69C46D0CB031}" srcOrd="1" destOrd="0" presId="urn:microsoft.com/office/officeart/2005/8/layout/venn2"/>
    <dgm:cxn modelId="{12116697-8E65-41C5-AB25-06900C68FA21}" type="presOf" srcId="{3F387158-CA10-4789-8923-D6C570227AD9}" destId="{B519DBBF-ADAA-483D-A926-75801657BBB4}" srcOrd="1" destOrd="0" presId="urn:microsoft.com/office/officeart/2005/8/layout/venn2"/>
    <dgm:cxn modelId="{316F10A3-D6A7-4D4B-B515-26A6D3E96023}" type="presOf" srcId="{3F387158-CA10-4789-8923-D6C570227AD9}" destId="{6F7B4302-7405-4870-96C0-30AEF6516B59}" srcOrd="0" destOrd="0" presId="urn:microsoft.com/office/officeart/2005/8/layout/venn2"/>
    <dgm:cxn modelId="{236819AD-70C8-4C86-9F6B-F32ED34029E6}" type="presOf" srcId="{4E0381E6-75F6-4992-94C2-74AC644B1660}" destId="{2848F576-4114-4109-8DB4-B1BB8CA91820}" srcOrd="1" destOrd="0" presId="urn:microsoft.com/office/officeart/2005/8/layout/venn2"/>
    <dgm:cxn modelId="{93A8C1B6-4378-43DF-88EE-ABE333379E1E}" type="presOf" srcId="{93C13DC2-D828-49DC-B4B3-BD68B94FEFF7}" destId="{767B6B47-BE0E-436C-8808-E0217F34ED23}" srcOrd="0" destOrd="0" presId="urn:microsoft.com/office/officeart/2005/8/layout/venn2"/>
    <dgm:cxn modelId="{548F82B9-C9FB-469C-91F6-611FDAE98FA9}" srcId="{ADB5523D-9D52-4BFD-AB97-2FA58B23B21A}" destId="{93C13DC2-D828-49DC-B4B3-BD68B94FEFF7}" srcOrd="2" destOrd="0" parTransId="{EA4C681A-0A09-4CF1-81BB-8B51C8A5EA77}" sibTransId="{DC725E53-D093-443C-9C1C-042E280CEC89}"/>
    <dgm:cxn modelId="{69083ECC-CF29-4347-B46E-33AF193F5A09}" srcId="{ADB5523D-9D52-4BFD-AB97-2FA58B23B21A}" destId="{3F387158-CA10-4789-8923-D6C570227AD9}" srcOrd="4" destOrd="0" parTransId="{534924D3-BFFA-4F6A-A9C4-BC16C9DCDE26}" sibTransId="{DAE50A5D-B126-4ADB-8242-313060C00466}"/>
    <dgm:cxn modelId="{62133CCD-F90B-4190-BCF4-36EC23FE6C37}" srcId="{ADB5523D-9D52-4BFD-AB97-2FA58B23B21A}" destId="{1AFC95C4-649B-4D41-AC4D-91F45C865676}" srcOrd="1" destOrd="0" parTransId="{4D87C1DB-3BC2-4C6E-AC72-F5D158F25310}" sibTransId="{7CAC9CE2-654B-4A7F-ABC9-A9B3A11D4E9F}"/>
    <dgm:cxn modelId="{61D44759-D832-4D82-91F6-7DB6326E19E9}" type="presParOf" srcId="{3E06DC9B-0583-4B0D-B795-1B1DE0831EDA}" destId="{A2BB437D-795C-4CAF-9AD5-3402658DAB88}" srcOrd="0" destOrd="0" presId="urn:microsoft.com/office/officeart/2005/8/layout/venn2"/>
    <dgm:cxn modelId="{E5F32A4B-076E-4DB1-8580-425E1916C66F}" type="presParOf" srcId="{A2BB437D-795C-4CAF-9AD5-3402658DAB88}" destId="{D58AA2FA-F241-4E5A-A8E1-189683F50357}" srcOrd="0" destOrd="0" presId="urn:microsoft.com/office/officeart/2005/8/layout/venn2"/>
    <dgm:cxn modelId="{CBF4EE6C-59AE-423A-AD44-0BC8D12359B1}" type="presParOf" srcId="{A2BB437D-795C-4CAF-9AD5-3402658DAB88}" destId="{2848F576-4114-4109-8DB4-B1BB8CA91820}" srcOrd="1" destOrd="0" presId="urn:microsoft.com/office/officeart/2005/8/layout/venn2"/>
    <dgm:cxn modelId="{A7B1782F-9916-4AA6-8646-D8FF1844D9D7}" type="presParOf" srcId="{3E06DC9B-0583-4B0D-B795-1B1DE0831EDA}" destId="{3423B9E3-4636-4ED8-A2E5-D33D89FBD1A4}" srcOrd="1" destOrd="0" presId="urn:microsoft.com/office/officeart/2005/8/layout/venn2"/>
    <dgm:cxn modelId="{2307D28A-9B77-4725-9F56-14ABA2953CDB}" type="presParOf" srcId="{3423B9E3-4636-4ED8-A2E5-D33D89FBD1A4}" destId="{44813D21-FF50-4619-B86E-7270B733A040}" srcOrd="0" destOrd="0" presId="urn:microsoft.com/office/officeart/2005/8/layout/venn2"/>
    <dgm:cxn modelId="{CF8D940F-9509-4DF2-8AA3-B7629186498A}" type="presParOf" srcId="{3423B9E3-4636-4ED8-A2E5-D33D89FBD1A4}" destId="{A3E6C39A-DF2B-4DE0-99F9-B9DCD0A60EDC}" srcOrd="1" destOrd="0" presId="urn:microsoft.com/office/officeart/2005/8/layout/venn2"/>
    <dgm:cxn modelId="{AB2C10E6-AC4C-4E1E-ADFF-7BE40CE9DE81}" type="presParOf" srcId="{3E06DC9B-0583-4B0D-B795-1B1DE0831EDA}" destId="{7E80E0D0-3D4C-414F-8F88-BE97CF0C2AF0}" srcOrd="2" destOrd="0" presId="urn:microsoft.com/office/officeart/2005/8/layout/venn2"/>
    <dgm:cxn modelId="{DDEA5B51-5417-4A80-935C-1A465C6B95AF}" type="presParOf" srcId="{7E80E0D0-3D4C-414F-8F88-BE97CF0C2AF0}" destId="{767B6B47-BE0E-436C-8808-E0217F34ED23}" srcOrd="0" destOrd="0" presId="urn:microsoft.com/office/officeart/2005/8/layout/venn2"/>
    <dgm:cxn modelId="{9E55A0B6-4F4D-4AAA-BD3A-D7725FB1FDF4}" type="presParOf" srcId="{7E80E0D0-3D4C-414F-8F88-BE97CF0C2AF0}" destId="{C3709033-3297-40BA-A1E6-69C46D0CB031}" srcOrd="1" destOrd="0" presId="urn:microsoft.com/office/officeart/2005/8/layout/venn2"/>
    <dgm:cxn modelId="{44BA5CB2-992A-4D70-8998-DEA6AA9BC2C5}" type="presParOf" srcId="{3E06DC9B-0583-4B0D-B795-1B1DE0831EDA}" destId="{14EC7424-7C17-4189-96C7-A8D776A5E093}" srcOrd="3" destOrd="0" presId="urn:microsoft.com/office/officeart/2005/8/layout/venn2"/>
    <dgm:cxn modelId="{FD35F778-7A44-431B-BA1E-BA7F9884FE88}" type="presParOf" srcId="{14EC7424-7C17-4189-96C7-A8D776A5E093}" destId="{95938856-47CA-4954-85DC-D3FF659ED165}" srcOrd="0" destOrd="0" presId="urn:microsoft.com/office/officeart/2005/8/layout/venn2"/>
    <dgm:cxn modelId="{B56D24C9-673F-4897-B603-074743A46FFE}" type="presParOf" srcId="{14EC7424-7C17-4189-96C7-A8D776A5E093}" destId="{6358BAEC-BA56-4278-9134-17A681B7418D}" srcOrd="1" destOrd="0" presId="urn:microsoft.com/office/officeart/2005/8/layout/venn2"/>
    <dgm:cxn modelId="{558F92FC-3654-47D9-9804-F6A60C529BF1}" type="presParOf" srcId="{3E06DC9B-0583-4B0D-B795-1B1DE0831EDA}" destId="{130B3DBA-8AE1-496E-AAA9-62C2A4DCE1FF}" srcOrd="4" destOrd="0" presId="urn:microsoft.com/office/officeart/2005/8/layout/venn2"/>
    <dgm:cxn modelId="{15FDAC09-2737-419E-8722-C1E0567218ED}" type="presParOf" srcId="{130B3DBA-8AE1-496E-AAA9-62C2A4DCE1FF}" destId="{6F7B4302-7405-4870-96C0-30AEF6516B59}" srcOrd="0" destOrd="0" presId="urn:microsoft.com/office/officeart/2005/8/layout/venn2"/>
    <dgm:cxn modelId="{9F6C6460-645B-44DD-B0AB-448AD9FABB08}" type="presParOf" srcId="{130B3DBA-8AE1-496E-AAA9-62C2A4DCE1FF}" destId="{B519DBBF-ADAA-483D-A926-75801657BBB4}"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638C7-0D57-4491-A515-1587FEF2D032}" type="doc">
      <dgm:prSet loTypeId="urn:diagrams.loki3.com/VaryingWidthList" loCatId="list" qsTypeId="urn:microsoft.com/office/officeart/2005/8/quickstyle/simple1" qsCatId="simple" csTypeId="urn:microsoft.com/office/officeart/2005/8/colors/colorful5" csCatId="colorful" phldr="1"/>
      <dgm:spPr/>
    </dgm:pt>
    <dgm:pt modelId="{7F25A226-827B-49CF-9A8C-2281FFB34B51}">
      <dgm:prSet phldrT="[Text]"/>
      <dgm:spPr/>
      <dgm:t>
        <a:bodyPr/>
        <a:lstStyle/>
        <a:p>
          <a:r>
            <a:rPr lang="en-GB" dirty="0">
              <a:latin typeface="Arial" panose="020B0604020202020204" pitchFamily="34" charset="0"/>
              <a:cs typeface="Arial" panose="020B0604020202020204" pitchFamily="34" charset="0"/>
            </a:rPr>
            <a:t>Referral</a:t>
          </a:r>
        </a:p>
      </dgm:t>
    </dgm:pt>
    <dgm:pt modelId="{25235998-0668-46C0-8066-F4D51BB1D796}" type="parTrans" cxnId="{891B5EC9-8BE1-4B76-9AAC-4BA2B0E79E64}">
      <dgm:prSet/>
      <dgm:spPr/>
      <dgm:t>
        <a:bodyPr/>
        <a:lstStyle/>
        <a:p>
          <a:endParaRPr lang="en-GB"/>
        </a:p>
      </dgm:t>
    </dgm:pt>
    <dgm:pt modelId="{0CAFBCFA-03D2-4F37-9AEC-AE691FABC6DE}" type="sibTrans" cxnId="{891B5EC9-8BE1-4B76-9AAC-4BA2B0E79E64}">
      <dgm:prSet/>
      <dgm:spPr/>
      <dgm:t>
        <a:bodyPr/>
        <a:lstStyle/>
        <a:p>
          <a:endParaRPr lang="en-GB"/>
        </a:p>
      </dgm:t>
    </dgm:pt>
    <dgm:pt modelId="{B3B773D5-62C2-4834-A25E-EDCA6176E54A}">
      <dgm:prSet phldrT="[Text]"/>
      <dgm:spPr/>
      <dgm:t>
        <a:bodyPr/>
        <a:lstStyle/>
        <a:p>
          <a:r>
            <a:rPr lang="en-GB" dirty="0">
              <a:latin typeface="Arial" panose="020B0604020202020204" pitchFamily="34" charset="0"/>
              <a:cs typeface="Arial" panose="020B0604020202020204" pitchFamily="34" charset="0"/>
            </a:rPr>
            <a:t>Planning</a:t>
          </a:r>
        </a:p>
      </dgm:t>
    </dgm:pt>
    <dgm:pt modelId="{D84CD819-F3FF-4E49-848E-F78A9888D63A}" type="parTrans" cxnId="{6CC1F924-6241-4FAB-9DE2-B3A0F92B592F}">
      <dgm:prSet/>
      <dgm:spPr/>
      <dgm:t>
        <a:bodyPr/>
        <a:lstStyle/>
        <a:p>
          <a:endParaRPr lang="en-GB"/>
        </a:p>
      </dgm:t>
    </dgm:pt>
    <dgm:pt modelId="{0398A576-9CC7-48BB-A04C-31A6A84A7B19}" type="sibTrans" cxnId="{6CC1F924-6241-4FAB-9DE2-B3A0F92B592F}">
      <dgm:prSet/>
      <dgm:spPr/>
      <dgm:t>
        <a:bodyPr/>
        <a:lstStyle/>
        <a:p>
          <a:endParaRPr lang="en-GB"/>
        </a:p>
      </dgm:t>
    </dgm:pt>
    <dgm:pt modelId="{B3C2AC2E-C925-49F0-BC7E-01E15CF558DE}">
      <dgm:prSet phldrT="[Text]"/>
      <dgm:spPr/>
      <dgm:t>
        <a:bodyPr/>
        <a:lstStyle/>
        <a:p>
          <a:r>
            <a:rPr lang="en-GB" dirty="0">
              <a:latin typeface="Arial" panose="020B0604020202020204" pitchFamily="34" charset="0"/>
              <a:cs typeface="Arial" panose="020B0604020202020204" pitchFamily="34" charset="0"/>
            </a:rPr>
            <a:t>Intervention</a:t>
          </a:r>
        </a:p>
      </dgm:t>
    </dgm:pt>
    <dgm:pt modelId="{082F1887-D452-42BB-9B2F-12A799F16CD3}" type="parTrans" cxnId="{01F30FB8-9B49-4ECC-8486-21CBF618EC4E}">
      <dgm:prSet/>
      <dgm:spPr/>
      <dgm:t>
        <a:bodyPr/>
        <a:lstStyle/>
        <a:p>
          <a:endParaRPr lang="en-GB"/>
        </a:p>
      </dgm:t>
    </dgm:pt>
    <dgm:pt modelId="{6A400661-CD07-4FA9-BCA0-723C56FCD9AE}" type="sibTrans" cxnId="{01F30FB8-9B49-4ECC-8486-21CBF618EC4E}">
      <dgm:prSet/>
      <dgm:spPr/>
      <dgm:t>
        <a:bodyPr/>
        <a:lstStyle/>
        <a:p>
          <a:endParaRPr lang="en-GB"/>
        </a:p>
      </dgm:t>
    </dgm:pt>
    <dgm:pt modelId="{07956CC2-C515-43C9-8624-CC78049BC112}">
      <dgm:prSet/>
      <dgm:spPr/>
      <dgm:t>
        <a:bodyPr/>
        <a:lstStyle/>
        <a:p>
          <a:r>
            <a:rPr lang="en-GB" dirty="0">
              <a:latin typeface="Arial" panose="020B0604020202020204" pitchFamily="34" charset="0"/>
              <a:cs typeface="Arial" panose="020B0604020202020204" pitchFamily="34" charset="0"/>
            </a:rPr>
            <a:t>Screening</a:t>
          </a:r>
        </a:p>
      </dgm:t>
    </dgm:pt>
    <dgm:pt modelId="{8F7E98D5-AF63-4C0D-AD7C-D285F709531A}" type="parTrans" cxnId="{23F96695-1FDE-4B17-95CC-66CF2EC9835E}">
      <dgm:prSet/>
      <dgm:spPr/>
      <dgm:t>
        <a:bodyPr/>
        <a:lstStyle/>
        <a:p>
          <a:endParaRPr lang="en-GB"/>
        </a:p>
      </dgm:t>
    </dgm:pt>
    <dgm:pt modelId="{DF52E272-F92D-4CB3-8558-147CA3F76BB8}" type="sibTrans" cxnId="{23F96695-1FDE-4B17-95CC-66CF2EC9835E}">
      <dgm:prSet/>
      <dgm:spPr/>
      <dgm:t>
        <a:bodyPr/>
        <a:lstStyle/>
        <a:p>
          <a:endParaRPr lang="en-GB"/>
        </a:p>
      </dgm:t>
    </dgm:pt>
    <dgm:pt modelId="{38008D19-65D3-4BD7-AA97-2C72CF61737A}">
      <dgm:prSet/>
      <dgm:spPr/>
      <dgm:t>
        <a:bodyPr/>
        <a:lstStyle/>
        <a:p>
          <a:r>
            <a:rPr lang="en-GB" dirty="0">
              <a:latin typeface="Arial" panose="020B0604020202020204" pitchFamily="34" charset="0"/>
              <a:cs typeface="Arial" panose="020B0604020202020204" pitchFamily="34" charset="0"/>
            </a:rPr>
            <a:t>Assessment</a:t>
          </a:r>
        </a:p>
      </dgm:t>
    </dgm:pt>
    <dgm:pt modelId="{AC00FC55-8A6C-4DAF-AF3E-4B0E94232513}" type="parTrans" cxnId="{30D2BA23-5CE0-4528-946F-88FB85B09072}">
      <dgm:prSet/>
      <dgm:spPr/>
      <dgm:t>
        <a:bodyPr/>
        <a:lstStyle/>
        <a:p>
          <a:endParaRPr lang="en-GB"/>
        </a:p>
      </dgm:t>
    </dgm:pt>
    <dgm:pt modelId="{884E7183-3458-41FB-802A-921224BD6EC2}" type="sibTrans" cxnId="{30D2BA23-5CE0-4528-946F-88FB85B09072}">
      <dgm:prSet/>
      <dgm:spPr/>
      <dgm:t>
        <a:bodyPr/>
        <a:lstStyle/>
        <a:p>
          <a:endParaRPr lang="en-GB"/>
        </a:p>
      </dgm:t>
    </dgm:pt>
    <dgm:pt modelId="{C2DB2F7C-F287-4DE4-BEF0-6CDAB7C31234}" type="pres">
      <dgm:prSet presAssocID="{D67638C7-0D57-4491-A515-1587FEF2D032}" presName="Name0" presStyleCnt="0">
        <dgm:presLayoutVars>
          <dgm:resizeHandles/>
        </dgm:presLayoutVars>
      </dgm:prSet>
      <dgm:spPr/>
    </dgm:pt>
    <dgm:pt modelId="{0D4B8A3B-BEE5-462A-AC1A-5541F863E69F}" type="pres">
      <dgm:prSet presAssocID="{7F25A226-827B-49CF-9A8C-2281FFB34B51}" presName="text" presStyleLbl="node1" presStyleIdx="0" presStyleCnt="5" custLinFactNeighborX="-2082" custLinFactNeighborY="42146">
        <dgm:presLayoutVars>
          <dgm:bulletEnabled val="1"/>
        </dgm:presLayoutVars>
      </dgm:prSet>
      <dgm:spPr/>
    </dgm:pt>
    <dgm:pt modelId="{13901BFE-8C77-4033-ABF9-03B59A290297}" type="pres">
      <dgm:prSet presAssocID="{0CAFBCFA-03D2-4F37-9AEC-AE691FABC6DE}" presName="space" presStyleCnt="0"/>
      <dgm:spPr/>
    </dgm:pt>
    <dgm:pt modelId="{F855E9A1-0AF1-4800-9571-974A4D00BA8E}" type="pres">
      <dgm:prSet presAssocID="{07956CC2-C515-43C9-8624-CC78049BC112}" presName="text" presStyleLbl="node1" presStyleIdx="1" presStyleCnt="5">
        <dgm:presLayoutVars>
          <dgm:bulletEnabled val="1"/>
        </dgm:presLayoutVars>
      </dgm:prSet>
      <dgm:spPr/>
    </dgm:pt>
    <dgm:pt modelId="{38AC4BCB-D904-4082-949B-D4E0D8FA3C34}" type="pres">
      <dgm:prSet presAssocID="{DF52E272-F92D-4CB3-8558-147CA3F76BB8}" presName="space" presStyleCnt="0"/>
      <dgm:spPr/>
    </dgm:pt>
    <dgm:pt modelId="{9FF34A6C-1167-4D26-8378-BBD8B4C77956}" type="pres">
      <dgm:prSet presAssocID="{38008D19-65D3-4BD7-AA97-2C72CF61737A}" presName="text" presStyleLbl="node1" presStyleIdx="2" presStyleCnt="5">
        <dgm:presLayoutVars>
          <dgm:bulletEnabled val="1"/>
        </dgm:presLayoutVars>
      </dgm:prSet>
      <dgm:spPr/>
    </dgm:pt>
    <dgm:pt modelId="{E3802F62-3233-4BE7-992D-625653450E69}" type="pres">
      <dgm:prSet presAssocID="{884E7183-3458-41FB-802A-921224BD6EC2}" presName="space" presStyleCnt="0"/>
      <dgm:spPr/>
    </dgm:pt>
    <dgm:pt modelId="{EE034A71-FACB-4E3F-AB79-2E98D385D70D}" type="pres">
      <dgm:prSet presAssocID="{B3B773D5-62C2-4834-A25E-EDCA6176E54A}" presName="text" presStyleLbl="node1" presStyleIdx="3" presStyleCnt="5">
        <dgm:presLayoutVars>
          <dgm:bulletEnabled val="1"/>
        </dgm:presLayoutVars>
      </dgm:prSet>
      <dgm:spPr/>
    </dgm:pt>
    <dgm:pt modelId="{DC3985E0-A9EC-46D1-B0AB-118E768E1B6A}" type="pres">
      <dgm:prSet presAssocID="{0398A576-9CC7-48BB-A04C-31A6A84A7B19}" presName="space" presStyleCnt="0"/>
      <dgm:spPr/>
    </dgm:pt>
    <dgm:pt modelId="{9E32F4C7-9E57-42E4-9DBE-9625ABFB17D9}" type="pres">
      <dgm:prSet presAssocID="{B3C2AC2E-C925-49F0-BC7E-01E15CF558DE}" presName="text" presStyleLbl="node1" presStyleIdx="4" presStyleCnt="5">
        <dgm:presLayoutVars>
          <dgm:bulletEnabled val="1"/>
        </dgm:presLayoutVars>
      </dgm:prSet>
      <dgm:spPr/>
    </dgm:pt>
  </dgm:ptLst>
  <dgm:cxnLst>
    <dgm:cxn modelId="{30D2BA23-5CE0-4528-946F-88FB85B09072}" srcId="{D67638C7-0D57-4491-A515-1587FEF2D032}" destId="{38008D19-65D3-4BD7-AA97-2C72CF61737A}" srcOrd="2" destOrd="0" parTransId="{AC00FC55-8A6C-4DAF-AF3E-4B0E94232513}" sibTransId="{884E7183-3458-41FB-802A-921224BD6EC2}"/>
    <dgm:cxn modelId="{6CC1F924-6241-4FAB-9DE2-B3A0F92B592F}" srcId="{D67638C7-0D57-4491-A515-1587FEF2D032}" destId="{B3B773D5-62C2-4834-A25E-EDCA6176E54A}" srcOrd="3" destOrd="0" parTransId="{D84CD819-F3FF-4E49-848E-F78A9888D63A}" sibTransId="{0398A576-9CC7-48BB-A04C-31A6A84A7B19}"/>
    <dgm:cxn modelId="{A676993B-CD62-47B9-9B89-C364C87A427D}" type="presOf" srcId="{B3B773D5-62C2-4834-A25E-EDCA6176E54A}" destId="{EE034A71-FACB-4E3F-AB79-2E98D385D70D}" srcOrd="0" destOrd="0" presId="urn:diagrams.loki3.com/VaryingWidthList"/>
    <dgm:cxn modelId="{4AC8BA56-49C6-4CC9-A404-D0D2E252B9A1}" type="presOf" srcId="{07956CC2-C515-43C9-8624-CC78049BC112}" destId="{F855E9A1-0AF1-4800-9571-974A4D00BA8E}" srcOrd="0" destOrd="0" presId="urn:diagrams.loki3.com/VaryingWidthList"/>
    <dgm:cxn modelId="{23F96695-1FDE-4B17-95CC-66CF2EC9835E}" srcId="{D67638C7-0D57-4491-A515-1587FEF2D032}" destId="{07956CC2-C515-43C9-8624-CC78049BC112}" srcOrd="1" destOrd="0" parTransId="{8F7E98D5-AF63-4C0D-AD7C-D285F709531A}" sibTransId="{DF52E272-F92D-4CB3-8558-147CA3F76BB8}"/>
    <dgm:cxn modelId="{29B2E5A8-802E-4C49-A36C-27C14258A319}" type="presOf" srcId="{B3C2AC2E-C925-49F0-BC7E-01E15CF558DE}" destId="{9E32F4C7-9E57-42E4-9DBE-9625ABFB17D9}" srcOrd="0" destOrd="0" presId="urn:diagrams.loki3.com/VaryingWidthList"/>
    <dgm:cxn modelId="{01F30FB8-9B49-4ECC-8486-21CBF618EC4E}" srcId="{D67638C7-0D57-4491-A515-1587FEF2D032}" destId="{B3C2AC2E-C925-49F0-BC7E-01E15CF558DE}" srcOrd="4" destOrd="0" parTransId="{082F1887-D452-42BB-9B2F-12A799F16CD3}" sibTransId="{6A400661-CD07-4FA9-BCA0-723C56FCD9AE}"/>
    <dgm:cxn modelId="{891B5EC9-8BE1-4B76-9AAC-4BA2B0E79E64}" srcId="{D67638C7-0D57-4491-A515-1587FEF2D032}" destId="{7F25A226-827B-49CF-9A8C-2281FFB34B51}" srcOrd="0" destOrd="0" parTransId="{25235998-0668-46C0-8066-F4D51BB1D796}" sibTransId="{0CAFBCFA-03D2-4F37-9AEC-AE691FABC6DE}"/>
    <dgm:cxn modelId="{1243B4CE-58B8-4FF8-9746-A1AD1B05BEA3}" type="presOf" srcId="{38008D19-65D3-4BD7-AA97-2C72CF61737A}" destId="{9FF34A6C-1167-4D26-8378-BBD8B4C77956}" srcOrd="0" destOrd="0" presId="urn:diagrams.loki3.com/VaryingWidthList"/>
    <dgm:cxn modelId="{291086D4-496E-4B14-8B74-7A745D905207}" type="presOf" srcId="{D67638C7-0D57-4491-A515-1587FEF2D032}" destId="{C2DB2F7C-F287-4DE4-BEF0-6CDAB7C31234}" srcOrd="0" destOrd="0" presId="urn:diagrams.loki3.com/VaryingWidthList"/>
    <dgm:cxn modelId="{9AEF19FF-DEF7-4A24-97A3-4AF861485EAE}" type="presOf" srcId="{7F25A226-827B-49CF-9A8C-2281FFB34B51}" destId="{0D4B8A3B-BEE5-462A-AC1A-5541F863E69F}" srcOrd="0" destOrd="0" presId="urn:diagrams.loki3.com/VaryingWidthList"/>
    <dgm:cxn modelId="{EA0415F8-DCBE-4911-A2F3-F35C3F160368}" type="presParOf" srcId="{C2DB2F7C-F287-4DE4-BEF0-6CDAB7C31234}" destId="{0D4B8A3B-BEE5-462A-AC1A-5541F863E69F}" srcOrd="0" destOrd="0" presId="urn:diagrams.loki3.com/VaryingWidthList"/>
    <dgm:cxn modelId="{B9BD48DF-6BCE-4CE3-BE88-E533FAF1308D}" type="presParOf" srcId="{C2DB2F7C-F287-4DE4-BEF0-6CDAB7C31234}" destId="{13901BFE-8C77-4033-ABF9-03B59A290297}" srcOrd="1" destOrd="0" presId="urn:diagrams.loki3.com/VaryingWidthList"/>
    <dgm:cxn modelId="{32ABAA70-8A26-451C-8196-6BC535AC65AC}" type="presParOf" srcId="{C2DB2F7C-F287-4DE4-BEF0-6CDAB7C31234}" destId="{F855E9A1-0AF1-4800-9571-974A4D00BA8E}" srcOrd="2" destOrd="0" presId="urn:diagrams.loki3.com/VaryingWidthList"/>
    <dgm:cxn modelId="{B3323EE8-E32A-4ACC-8760-8D88F05D1C13}" type="presParOf" srcId="{C2DB2F7C-F287-4DE4-BEF0-6CDAB7C31234}" destId="{38AC4BCB-D904-4082-949B-D4E0D8FA3C34}" srcOrd="3" destOrd="0" presId="urn:diagrams.loki3.com/VaryingWidthList"/>
    <dgm:cxn modelId="{6A796FD7-7F2A-4372-9649-72FCBF9CC036}" type="presParOf" srcId="{C2DB2F7C-F287-4DE4-BEF0-6CDAB7C31234}" destId="{9FF34A6C-1167-4D26-8378-BBD8B4C77956}" srcOrd="4" destOrd="0" presId="urn:diagrams.loki3.com/VaryingWidthList"/>
    <dgm:cxn modelId="{931CDE00-1570-4B1E-9DA0-AC8AF49D9AAD}" type="presParOf" srcId="{C2DB2F7C-F287-4DE4-BEF0-6CDAB7C31234}" destId="{E3802F62-3233-4BE7-992D-625653450E69}" srcOrd="5" destOrd="0" presId="urn:diagrams.loki3.com/VaryingWidthList"/>
    <dgm:cxn modelId="{6095ABF9-CD6C-46F6-8C28-E66425D6EA29}" type="presParOf" srcId="{C2DB2F7C-F287-4DE4-BEF0-6CDAB7C31234}" destId="{EE034A71-FACB-4E3F-AB79-2E98D385D70D}" srcOrd="6" destOrd="0" presId="urn:diagrams.loki3.com/VaryingWidthList"/>
    <dgm:cxn modelId="{3013C2BC-5C9A-4F67-915F-B2C0B2457464}" type="presParOf" srcId="{C2DB2F7C-F287-4DE4-BEF0-6CDAB7C31234}" destId="{DC3985E0-A9EC-46D1-B0AB-118E768E1B6A}" srcOrd="7" destOrd="0" presId="urn:diagrams.loki3.com/VaryingWidthList"/>
    <dgm:cxn modelId="{8BA16F6D-B7F8-476C-8457-8A5379EA533E}" type="presParOf" srcId="{C2DB2F7C-F287-4DE4-BEF0-6CDAB7C31234}" destId="{9E32F4C7-9E57-42E4-9DBE-9625ABFB17D9}" srcOrd="8" destOrd="0" presId="urn:diagrams.loki3.com/VaryingWidthList"/>
  </dgm:cxnLst>
  <dgm:bg>
    <a:noFill/>
  </dgm:bg>
  <dgm:whole>
    <a:ln w="25400">
      <a:solidFill>
        <a:schemeClr val="accent6"/>
      </a:solidFill>
    </a:ln>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73C947-4E2D-48AE-BB25-0EC7C7D3ACFC}"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GB"/>
        </a:p>
      </dgm:t>
    </dgm:pt>
    <dgm:pt modelId="{68097AD1-9A84-467C-A452-49589E0D7B09}">
      <dgm:prSet phldrT="[Text]"/>
      <dgm:spPr/>
      <dgm:t>
        <a:bodyPr/>
        <a:lstStyle/>
        <a:p>
          <a:r>
            <a:rPr lang="en-GB" dirty="0">
              <a:latin typeface="Arial" panose="020B0604020202020204" pitchFamily="34" charset="0"/>
              <a:cs typeface="Arial" panose="020B0604020202020204" pitchFamily="34" charset="0"/>
            </a:rPr>
            <a:t>Refer into children’s social care</a:t>
          </a:r>
        </a:p>
      </dgm:t>
    </dgm:pt>
    <dgm:pt modelId="{C31100C8-F548-4049-8068-63780DA9C2F3}" type="parTrans" cxnId="{D37D5652-45AB-44F4-AB9C-67D4B733DA53}">
      <dgm:prSet/>
      <dgm:spPr/>
      <dgm:t>
        <a:bodyPr/>
        <a:lstStyle/>
        <a:p>
          <a:endParaRPr lang="en-GB"/>
        </a:p>
      </dgm:t>
    </dgm:pt>
    <dgm:pt modelId="{18444336-7DD7-4504-BA5F-BB1F8B16B68C}" type="sibTrans" cxnId="{D37D5652-45AB-44F4-AB9C-67D4B733DA53}">
      <dgm:prSet/>
      <dgm:spPr/>
      <dgm:t>
        <a:bodyPr/>
        <a:lstStyle/>
        <a:p>
          <a:endParaRPr lang="en-GB"/>
        </a:p>
      </dgm:t>
    </dgm:pt>
    <dgm:pt modelId="{CD61C43E-B4F8-40FE-9CD0-6FC57EBD3AD3}">
      <dgm:prSet phldrT="[Text]"/>
      <dgm:spPr/>
      <dgm:t>
        <a:bodyPr/>
        <a:lstStyle/>
        <a:p>
          <a:r>
            <a:rPr lang="en-GB" dirty="0">
              <a:latin typeface="Arial" panose="020B0604020202020204" pitchFamily="34" charset="0"/>
              <a:cs typeface="Arial" panose="020B0604020202020204" pitchFamily="34" charset="0"/>
            </a:rPr>
            <a:t>Schools</a:t>
          </a:r>
        </a:p>
      </dgm:t>
    </dgm:pt>
    <dgm:pt modelId="{7D7A4861-3C69-44E6-B1C5-D272D37D36B8}" type="parTrans" cxnId="{9DBCC801-9285-4047-9368-3E9F1DA52951}">
      <dgm:prSet/>
      <dgm:spPr/>
      <dgm:t>
        <a:bodyPr/>
        <a:lstStyle/>
        <a:p>
          <a:endParaRPr lang="en-GB"/>
        </a:p>
      </dgm:t>
    </dgm:pt>
    <dgm:pt modelId="{61430B93-3C43-4992-99EF-31F95DCABDDA}" type="sibTrans" cxnId="{9DBCC801-9285-4047-9368-3E9F1DA52951}">
      <dgm:prSet/>
      <dgm:spPr/>
      <dgm:t>
        <a:bodyPr/>
        <a:lstStyle/>
        <a:p>
          <a:endParaRPr lang="en-GB"/>
        </a:p>
      </dgm:t>
    </dgm:pt>
    <dgm:pt modelId="{979F8754-5F71-420E-A73B-40DE7FA67206}">
      <dgm:prSet phldrT="[Text]"/>
      <dgm:spPr/>
      <dgm:t>
        <a:bodyPr/>
        <a:lstStyle/>
        <a:p>
          <a:r>
            <a:rPr lang="en-GB" dirty="0">
              <a:latin typeface="Arial" panose="020B0604020202020204" pitchFamily="34" charset="0"/>
              <a:cs typeface="Arial" panose="020B0604020202020204" pitchFamily="34" charset="0"/>
            </a:rPr>
            <a:t>Health</a:t>
          </a:r>
        </a:p>
      </dgm:t>
    </dgm:pt>
    <dgm:pt modelId="{F8706739-8710-4AC8-B726-E5CB51B19CBF}" type="parTrans" cxnId="{D207E9E9-BAF7-438D-9D81-0CAE89227651}">
      <dgm:prSet/>
      <dgm:spPr/>
      <dgm:t>
        <a:bodyPr/>
        <a:lstStyle/>
        <a:p>
          <a:endParaRPr lang="en-GB"/>
        </a:p>
      </dgm:t>
    </dgm:pt>
    <dgm:pt modelId="{8B394FA7-7A20-4F6A-92EC-07551C3466B8}" type="sibTrans" cxnId="{D207E9E9-BAF7-438D-9D81-0CAE89227651}">
      <dgm:prSet/>
      <dgm:spPr/>
      <dgm:t>
        <a:bodyPr/>
        <a:lstStyle/>
        <a:p>
          <a:endParaRPr lang="en-GB"/>
        </a:p>
      </dgm:t>
    </dgm:pt>
    <dgm:pt modelId="{728EC4E5-3FFF-4D71-99A1-04E97A28CF04}">
      <dgm:prSet phldrT="[Text]"/>
      <dgm:spPr/>
      <dgm:t>
        <a:bodyPr/>
        <a:lstStyle/>
        <a:p>
          <a:r>
            <a:rPr lang="en-GB" dirty="0">
              <a:latin typeface="Arial" panose="020B0604020202020204" pitchFamily="34" charset="0"/>
              <a:cs typeface="Arial" panose="020B0604020202020204" pitchFamily="34" charset="0"/>
            </a:rPr>
            <a:t>Youth and Community</a:t>
          </a:r>
        </a:p>
      </dgm:t>
    </dgm:pt>
    <dgm:pt modelId="{A7CFCF44-3361-472D-880C-B04D473092C4}" type="parTrans" cxnId="{3B52D676-2599-4AC1-8AE8-EBFAECE56D6E}">
      <dgm:prSet/>
      <dgm:spPr/>
      <dgm:t>
        <a:bodyPr/>
        <a:lstStyle/>
        <a:p>
          <a:endParaRPr lang="en-GB"/>
        </a:p>
      </dgm:t>
    </dgm:pt>
    <dgm:pt modelId="{56795F8C-644C-4896-BB70-0FA27930FDA5}" type="sibTrans" cxnId="{3B52D676-2599-4AC1-8AE8-EBFAECE56D6E}">
      <dgm:prSet/>
      <dgm:spPr/>
      <dgm:t>
        <a:bodyPr/>
        <a:lstStyle/>
        <a:p>
          <a:endParaRPr lang="en-GB"/>
        </a:p>
      </dgm:t>
    </dgm:pt>
    <dgm:pt modelId="{F098EE70-F982-46DF-99C9-AA7F4C29A6B4}">
      <dgm:prSet/>
      <dgm:spPr/>
      <dgm:t>
        <a:bodyPr/>
        <a:lstStyle/>
        <a:p>
          <a:r>
            <a:rPr lang="en-GB" dirty="0">
              <a:latin typeface="Arial" panose="020B0604020202020204" pitchFamily="34" charset="0"/>
              <a:cs typeface="Arial" panose="020B0604020202020204" pitchFamily="34" charset="0"/>
            </a:rPr>
            <a:t>Housing</a:t>
          </a:r>
        </a:p>
      </dgm:t>
    </dgm:pt>
    <dgm:pt modelId="{C13CA9BF-A054-4C08-B8A7-F7094E5409EA}" type="parTrans" cxnId="{4639B96B-A1A3-4124-9A2A-288381EACD63}">
      <dgm:prSet/>
      <dgm:spPr/>
      <dgm:t>
        <a:bodyPr/>
        <a:lstStyle/>
        <a:p>
          <a:endParaRPr lang="en-GB"/>
        </a:p>
      </dgm:t>
    </dgm:pt>
    <dgm:pt modelId="{5F2FE04D-9CD4-48B9-BE00-B556478B31A8}" type="sibTrans" cxnId="{4639B96B-A1A3-4124-9A2A-288381EACD63}">
      <dgm:prSet/>
      <dgm:spPr/>
      <dgm:t>
        <a:bodyPr/>
        <a:lstStyle/>
        <a:p>
          <a:endParaRPr lang="en-GB"/>
        </a:p>
      </dgm:t>
    </dgm:pt>
    <dgm:pt modelId="{8C8D2A3C-925D-4C2B-9DE9-C42BF865B272}">
      <dgm:prSet/>
      <dgm:spPr/>
      <dgm:t>
        <a:bodyPr/>
        <a:lstStyle/>
        <a:p>
          <a:r>
            <a:rPr lang="en-GB" dirty="0">
              <a:latin typeface="Arial" panose="020B0604020202020204" pitchFamily="34" charset="0"/>
              <a:cs typeface="Arial" panose="020B0604020202020204" pitchFamily="34" charset="0"/>
            </a:rPr>
            <a:t>Licensing</a:t>
          </a:r>
        </a:p>
      </dgm:t>
    </dgm:pt>
    <dgm:pt modelId="{1EDBF8CA-FE9F-4231-B924-AD3C42058965}" type="parTrans" cxnId="{315F3ED8-782E-49D2-9BCB-FE16529BF9E7}">
      <dgm:prSet/>
      <dgm:spPr/>
      <dgm:t>
        <a:bodyPr/>
        <a:lstStyle/>
        <a:p>
          <a:endParaRPr lang="en-GB"/>
        </a:p>
      </dgm:t>
    </dgm:pt>
    <dgm:pt modelId="{7F970791-517C-41BD-8765-F3842FCC7F37}" type="sibTrans" cxnId="{315F3ED8-782E-49D2-9BCB-FE16529BF9E7}">
      <dgm:prSet/>
      <dgm:spPr/>
      <dgm:t>
        <a:bodyPr/>
        <a:lstStyle/>
        <a:p>
          <a:endParaRPr lang="en-GB"/>
        </a:p>
      </dgm:t>
    </dgm:pt>
    <dgm:pt modelId="{7A84C60F-07CC-4247-BFCB-A2DC8B093D29}">
      <dgm:prSet/>
      <dgm:spPr/>
      <dgm:t>
        <a:bodyPr/>
        <a:lstStyle/>
        <a:p>
          <a:r>
            <a:rPr lang="en-GB" dirty="0">
              <a:latin typeface="Arial" panose="020B0604020202020204" pitchFamily="34" charset="0"/>
              <a:cs typeface="Arial" panose="020B0604020202020204" pitchFamily="34" charset="0"/>
            </a:rPr>
            <a:t>Policing and CJS</a:t>
          </a:r>
        </a:p>
      </dgm:t>
    </dgm:pt>
    <dgm:pt modelId="{E3CA6151-1C44-442C-9EDA-C879ACF66DC6}" type="parTrans" cxnId="{87F29F05-2F05-4AE0-B570-9BB41B4BEB23}">
      <dgm:prSet/>
      <dgm:spPr/>
      <dgm:t>
        <a:bodyPr/>
        <a:lstStyle/>
        <a:p>
          <a:endParaRPr lang="en-GB"/>
        </a:p>
      </dgm:t>
    </dgm:pt>
    <dgm:pt modelId="{DADDD54A-065E-4E6A-A86D-E8944A30A728}" type="sibTrans" cxnId="{87F29F05-2F05-4AE0-B570-9BB41B4BEB23}">
      <dgm:prSet/>
      <dgm:spPr/>
      <dgm:t>
        <a:bodyPr/>
        <a:lstStyle/>
        <a:p>
          <a:endParaRPr lang="en-GB"/>
        </a:p>
      </dgm:t>
    </dgm:pt>
    <dgm:pt modelId="{4BAA17B2-522E-4CC6-83FC-4AC0DF7B5266}">
      <dgm:prSet/>
      <dgm:spPr/>
      <dgm:t>
        <a:bodyPr/>
        <a:lstStyle/>
        <a:p>
          <a:r>
            <a:rPr lang="en-GB" dirty="0">
              <a:latin typeface="Arial" panose="020B0604020202020204" pitchFamily="34" charset="0"/>
              <a:cs typeface="Arial" panose="020B0604020202020204" pitchFamily="34" charset="0"/>
            </a:rPr>
            <a:t>Transport</a:t>
          </a:r>
        </a:p>
      </dgm:t>
    </dgm:pt>
    <dgm:pt modelId="{4FFC59AB-12CE-4990-8F20-CA79C2C2A589}" type="parTrans" cxnId="{C5925EB2-9334-474A-970A-B131981080A4}">
      <dgm:prSet/>
      <dgm:spPr/>
      <dgm:t>
        <a:bodyPr/>
        <a:lstStyle/>
        <a:p>
          <a:endParaRPr lang="en-GB"/>
        </a:p>
      </dgm:t>
    </dgm:pt>
    <dgm:pt modelId="{8F2E51FD-D535-4EE3-8E1A-8C056C2B22F6}" type="sibTrans" cxnId="{C5925EB2-9334-474A-970A-B131981080A4}">
      <dgm:prSet/>
      <dgm:spPr/>
      <dgm:t>
        <a:bodyPr/>
        <a:lstStyle/>
        <a:p>
          <a:endParaRPr lang="en-GB"/>
        </a:p>
      </dgm:t>
    </dgm:pt>
    <dgm:pt modelId="{2884D1EB-664C-4AA3-9F0C-4FD29291C43F}" type="pres">
      <dgm:prSet presAssocID="{F573C947-4E2D-48AE-BB25-0EC7C7D3ACFC}" presName="cycle" presStyleCnt="0">
        <dgm:presLayoutVars>
          <dgm:chMax val="1"/>
          <dgm:dir/>
          <dgm:animLvl val="ctr"/>
          <dgm:resizeHandles val="exact"/>
        </dgm:presLayoutVars>
      </dgm:prSet>
      <dgm:spPr/>
    </dgm:pt>
    <dgm:pt modelId="{C34472F2-2103-4F25-826C-91C54B1C196E}" type="pres">
      <dgm:prSet presAssocID="{68097AD1-9A84-467C-A452-49589E0D7B09}" presName="centerShape" presStyleLbl="node0" presStyleIdx="0" presStyleCnt="1"/>
      <dgm:spPr/>
    </dgm:pt>
    <dgm:pt modelId="{110B2150-82FB-4085-9E45-6EAD89D8C952}" type="pres">
      <dgm:prSet presAssocID="{7D7A4861-3C69-44E6-B1C5-D272D37D36B8}" presName="parTrans" presStyleLbl="bgSibTrans2D1" presStyleIdx="0" presStyleCnt="7"/>
      <dgm:spPr/>
    </dgm:pt>
    <dgm:pt modelId="{0BB00699-6348-492C-8DBA-52AF4F948CCB}" type="pres">
      <dgm:prSet presAssocID="{CD61C43E-B4F8-40FE-9CD0-6FC57EBD3AD3}" presName="node" presStyleLbl="node1" presStyleIdx="0" presStyleCnt="7">
        <dgm:presLayoutVars>
          <dgm:bulletEnabled val="1"/>
        </dgm:presLayoutVars>
      </dgm:prSet>
      <dgm:spPr/>
    </dgm:pt>
    <dgm:pt modelId="{2F4D1B74-8248-407E-91AC-5D584D90F4C9}" type="pres">
      <dgm:prSet presAssocID="{F8706739-8710-4AC8-B726-E5CB51B19CBF}" presName="parTrans" presStyleLbl="bgSibTrans2D1" presStyleIdx="1" presStyleCnt="7"/>
      <dgm:spPr/>
    </dgm:pt>
    <dgm:pt modelId="{560597D6-33C1-4AF8-8DAE-60050649DFF2}" type="pres">
      <dgm:prSet presAssocID="{979F8754-5F71-420E-A73B-40DE7FA67206}" presName="node" presStyleLbl="node1" presStyleIdx="1" presStyleCnt="7">
        <dgm:presLayoutVars>
          <dgm:bulletEnabled val="1"/>
        </dgm:presLayoutVars>
      </dgm:prSet>
      <dgm:spPr/>
    </dgm:pt>
    <dgm:pt modelId="{FDA11CE5-9552-46B2-AE42-99B1ABB46AF4}" type="pres">
      <dgm:prSet presAssocID="{A7CFCF44-3361-472D-880C-B04D473092C4}" presName="parTrans" presStyleLbl="bgSibTrans2D1" presStyleIdx="2" presStyleCnt="7"/>
      <dgm:spPr/>
    </dgm:pt>
    <dgm:pt modelId="{362BAA8D-BEB7-41DD-A59E-86CCE6AA50F3}" type="pres">
      <dgm:prSet presAssocID="{728EC4E5-3FFF-4D71-99A1-04E97A28CF04}" presName="node" presStyleLbl="node1" presStyleIdx="2" presStyleCnt="7">
        <dgm:presLayoutVars>
          <dgm:bulletEnabled val="1"/>
        </dgm:presLayoutVars>
      </dgm:prSet>
      <dgm:spPr/>
    </dgm:pt>
    <dgm:pt modelId="{6FDF8358-1325-49D2-BAAB-CAAD0D10233A}" type="pres">
      <dgm:prSet presAssocID="{C13CA9BF-A054-4C08-B8A7-F7094E5409EA}" presName="parTrans" presStyleLbl="bgSibTrans2D1" presStyleIdx="3" presStyleCnt="7"/>
      <dgm:spPr/>
    </dgm:pt>
    <dgm:pt modelId="{46FE7E42-1F77-4996-B54B-32E13E2BCC5A}" type="pres">
      <dgm:prSet presAssocID="{F098EE70-F982-46DF-99C9-AA7F4C29A6B4}" presName="node" presStyleLbl="node1" presStyleIdx="3" presStyleCnt="7">
        <dgm:presLayoutVars>
          <dgm:bulletEnabled val="1"/>
        </dgm:presLayoutVars>
      </dgm:prSet>
      <dgm:spPr/>
    </dgm:pt>
    <dgm:pt modelId="{1643F05C-4061-4C18-9313-EF0242BF7675}" type="pres">
      <dgm:prSet presAssocID="{1EDBF8CA-FE9F-4231-B924-AD3C42058965}" presName="parTrans" presStyleLbl="bgSibTrans2D1" presStyleIdx="4" presStyleCnt="7"/>
      <dgm:spPr/>
    </dgm:pt>
    <dgm:pt modelId="{B3629366-BC08-4C1C-8EC1-F4DB81F314FA}" type="pres">
      <dgm:prSet presAssocID="{8C8D2A3C-925D-4C2B-9DE9-C42BF865B272}" presName="node" presStyleLbl="node1" presStyleIdx="4" presStyleCnt="7">
        <dgm:presLayoutVars>
          <dgm:bulletEnabled val="1"/>
        </dgm:presLayoutVars>
      </dgm:prSet>
      <dgm:spPr/>
    </dgm:pt>
    <dgm:pt modelId="{2D94F007-6747-4659-9D13-2E54355C5904}" type="pres">
      <dgm:prSet presAssocID="{E3CA6151-1C44-442C-9EDA-C879ACF66DC6}" presName="parTrans" presStyleLbl="bgSibTrans2D1" presStyleIdx="5" presStyleCnt="7"/>
      <dgm:spPr/>
    </dgm:pt>
    <dgm:pt modelId="{CE54897A-00C9-4CD7-8C54-049DAA7E0FFB}" type="pres">
      <dgm:prSet presAssocID="{7A84C60F-07CC-4247-BFCB-A2DC8B093D29}" presName="node" presStyleLbl="node1" presStyleIdx="5" presStyleCnt="7">
        <dgm:presLayoutVars>
          <dgm:bulletEnabled val="1"/>
        </dgm:presLayoutVars>
      </dgm:prSet>
      <dgm:spPr/>
    </dgm:pt>
    <dgm:pt modelId="{399F2453-7884-406D-81CB-955DAC79D5DC}" type="pres">
      <dgm:prSet presAssocID="{4FFC59AB-12CE-4990-8F20-CA79C2C2A589}" presName="parTrans" presStyleLbl="bgSibTrans2D1" presStyleIdx="6" presStyleCnt="7"/>
      <dgm:spPr/>
    </dgm:pt>
    <dgm:pt modelId="{39707A5B-DA22-4248-A070-2D7463F05C29}" type="pres">
      <dgm:prSet presAssocID="{4BAA17B2-522E-4CC6-83FC-4AC0DF7B5266}" presName="node" presStyleLbl="node1" presStyleIdx="6" presStyleCnt="7">
        <dgm:presLayoutVars>
          <dgm:bulletEnabled val="1"/>
        </dgm:presLayoutVars>
      </dgm:prSet>
      <dgm:spPr/>
    </dgm:pt>
  </dgm:ptLst>
  <dgm:cxnLst>
    <dgm:cxn modelId="{9DBCC801-9285-4047-9368-3E9F1DA52951}" srcId="{68097AD1-9A84-467C-A452-49589E0D7B09}" destId="{CD61C43E-B4F8-40FE-9CD0-6FC57EBD3AD3}" srcOrd="0" destOrd="0" parTransId="{7D7A4861-3C69-44E6-B1C5-D272D37D36B8}" sibTransId="{61430B93-3C43-4992-99EF-31F95DCABDDA}"/>
    <dgm:cxn modelId="{87F29F05-2F05-4AE0-B570-9BB41B4BEB23}" srcId="{68097AD1-9A84-467C-A452-49589E0D7B09}" destId="{7A84C60F-07CC-4247-BFCB-A2DC8B093D29}" srcOrd="5" destOrd="0" parTransId="{E3CA6151-1C44-442C-9EDA-C879ACF66DC6}" sibTransId="{DADDD54A-065E-4E6A-A86D-E8944A30A728}"/>
    <dgm:cxn modelId="{690C030F-9FE1-4240-AC2C-30E2C9BC2C55}" type="presOf" srcId="{A7CFCF44-3361-472D-880C-B04D473092C4}" destId="{FDA11CE5-9552-46B2-AE42-99B1ABB46AF4}" srcOrd="0" destOrd="0" presId="urn:microsoft.com/office/officeart/2005/8/layout/radial4"/>
    <dgm:cxn modelId="{08E72139-A32E-4F05-B733-C85BA3E39BF8}" type="presOf" srcId="{E3CA6151-1C44-442C-9EDA-C879ACF66DC6}" destId="{2D94F007-6747-4659-9D13-2E54355C5904}" srcOrd="0" destOrd="0" presId="urn:microsoft.com/office/officeart/2005/8/layout/radial4"/>
    <dgm:cxn modelId="{80723A3B-934E-4E7F-8191-3816B3C1BA25}" type="presOf" srcId="{4BAA17B2-522E-4CC6-83FC-4AC0DF7B5266}" destId="{39707A5B-DA22-4248-A070-2D7463F05C29}" srcOrd="0" destOrd="0" presId="urn:microsoft.com/office/officeart/2005/8/layout/radial4"/>
    <dgm:cxn modelId="{54DC1B5F-F378-4211-AB1A-BA5DAEF9288C}" type="presOf" srcId="{1EDBF8CA-FE9F-4231-B924-AD3C42058965}" destId="{1643F05C-4061-4C18-9313-EF0242BF7675}" srcOrd="0" destOrd="0" presId="urn:microsoft.com/office/officeart/2005/8/layout/radial4"/>
    <dgm:cxn modelId="{4639B96B-A1A3-4124-9A2A-288381EACD63}" srcId="{68097AD1-9A84-467C-A452-49589E0D7B09}" destId="{F098EE70-F982-46DF-99C9-AA7F4C29A6B4}" srcOrd="3" destOrd="0" parTransId="{C13CA9BF-A054-4C08-B8A7-F7094E5409EA}" sibTransId="{5F2FE04D-9CD4-48B9-BE00-B556478B31A8}"/>
    <dgm:cxn modelId="{98A6244E-9051-4C08-AA78-25F499408964}" type="presOf" srcId="{4FFC59AB-12CE-4990-8F20-CA79C2C2A589}" destId="{399F2453-7884-406D-81CB-955DAC79D5DC}" srcOrd="0" destOrd="0" presId="urn:microsoft.com/office/officeart/2005/8/layout/radial4"/>
    <dgm:cxn modelId="{D37D5652-45AB-44F4-AB9C-67D4B733DA53}" srcId="{F573C947-4E2D-48AE-BB25-0EC7C7D3ACFC}" destId="{68097AD1-9A84-467C-A452-49589E0D7B09}" srcOrd="0" destOrd="0" parTransId="{C31100C8-F548-4049-8068-63780DA9C2F3}" sibTransId="{18444336-7DD7-4504-BA5F-BB1F8B16B68C}"/>
    <dgm:cxn modelId="{B1F30A54-F5F2-415B-8986-72FCFC361577}" type="presOf" srcId="{68097AD1-9A84-467C-A452-49589E0D7B09}" destId="{C34472F2-2103-4F25-826C-91C54B1C196E}" srcOrd="0" destOrd="0" presId="urn:microsoft.com/office/officeart/2005/8/layout/radial4"/>
    <dgm:cxn modelId="{3B52D676-2599-4AC1-8AE8-EBFAECE56D6E}" srcId="{68097AD1-9A84-467C-A452-49589E0D7B09}" destId="{728EC4E5-3FFF-4D71-99A1-04E97A28CF04}" srcOrd="2" destOrd="0" parTransId="{A7CFCF44-3361-472D-880C-B04D473092C4}" sibTransId="{56795F8C-644C-4896-BB70-0FA27930FDA5}"/>
    <dgm:cxn modelId="{D6764358-DDD6-4A05-838E-0AB312AE7DB0}" type="presOf" srcId="{8C8D2A3C-925D-4C2B-9DE9-C42BF865B272}" destId="{B3629366-BC08-4C1C-8EC1-F4DB81F314FA}" srcOrd="0" destOrd="0" presId="urn:microsoft.com/office/officeart/2005/8/layout/radial4"/>
    <dgm:cxn modelId="{932C737C-744A-40DE-A8FB-5826C4976641}" type="presOf" srcId="{728EC4E5-3FFF-4D71-99A1-04E97A28CF04}" destId="{362BAA8D-BEB7-41DD-A59E-86CCE6AA50F3}" srcOrd="0" destOrd="0" presId="urn:microsoft.com/office/officeart/2005/8/layout/radial4"/>
    <dgm:cxn modelId="{C5925EB2-9334-474A-970A-B131981080A4}" srcId="{68097AD1-9A84-467C-A452-49589E0D7B09}" destId="{4BAA17B2-522E-4CC6-83FC-4AC0DF7B5266}" srcOrd="6" destOrd="0" parTransId="{4FFC59AB-12CE-4990-8F20-CA79C2C2A589}" sibTransId="{8F2E51FD-D535-4EE3-8E1A-8C056C2B22F6}"/>
    <dgm:cxn modelId="{4479D1C0-F796-4417-B721-0776B6014E09}" type="presOf" srcId="{F573C947-4E2D-48AE-BB25-0EC7C7D3ACFC}" destId="{2884D1EB-664C-4AA3-9F0C-4FD29291C43F}" srcOrd="0" destOrd="0" presId="urn:microsoft.com/office/officeart/2005/8/layout/radial4"/>
    <dgm:cxn modelId="{E8AF04C8-759E-4C3B-BDBF-DB8B5C41C8FA}" type="presOf" srcId="{7D7A4861-3C69-44E6-B1C5-D272D37D36B8}" destId="{110B2150-82FB-4085-9E45-6EAD89D8C952}" srcOrd="0" destOrd="0" presId="urn:microsoft.com/office/officeart/2005/8/layout/radial4"/>
    <dgm:cxn modelId="{17C199CE-8D0B-431C-ACB3-7E18E77419A8}" type="presOf" srcId="{F8706739-8710-4AC8-B726-E5CB51B19CBF}" destId="{2F4D1B74-8248-407E-91AC-5D584D90F4C9}" srcOrd="0" destOrd="0" presId="urn:microsoft.com/office/officeart/2005/8/layout/radial4"/>
    <dgm:cxn modelId="{C763B2D1-DAC1-4B8F-9AD6-A066B595F8B8}" type="presOf" srcId="{979F8754-5F71-420E-A73B-40DE7FA67206}" destId="{560597D6-33C1-4AF8-8DAE-60050649DFF2}" srcOrd="0" destOrd="0" presId="urn:microsoft.com/office/officeart/2005/8/layout/radial4"/>
    <dgm:cxn modelId="{315F3ED8-782E-49D2-9BCB-FE16529BF9E7}" srcId="{68097AD1-9A84-467C-A452-49589E0D7B09}" destId="{8C8D2A3C-925D-4C2B-9DE9-C42BF865B272}" srcOrd="4" destOrd="0" parTransId="{1EDBF8CA-FE9F-4231-B924-AD3C42058965}" sibTransId="{7F970791-517C-41BD-8765-F3842FCC7F37}"/>
    <dgm:cxn modelId="{5D5DDADB-7C41-49E7-9DC2-19795DE35B0F}" type="presOf" srcId="{CD61C43E-B4F8-40FE-9CD0-6FC57EBD3AD3}" destId="{0BB00699-6348-492C-8DBA-52AF4F948CCB}" srcOrd="0" destOrd="0" presId="urn:microsoft.com/office/officeart/2005/8/layout/radial4"/>
    <dgm:cxn modelId="{A54B32DF-6FA2-43CE-8B3C-7D3260451DE3}" type="presOf" srcId="{C13CA9BF-A054-4C08-B8A7-F7094E5409EA}" destId="{6FDF8358-1325-49D2-BAAB-CAAD0D10233A}" srcOrd="0" destOrd="0" presId="urn:microsoft.com/office/officeart/2005/8/layout/radial4"/>
    <dgm:cxn modelId="{D207E9E9-BAF7-438D-9D81-0CAE89227651}" srcId="{68097AD1-9A84-467C-A452-49589E0D7B09}" destId="{979F8754-5F71-420E-A73B-40DE7FA67206}" srcOrd="1" destOrd="0" parTransId="{F8706739-8710-4AC8-B726-E5CB51B19CBF}" sibTransId="{8B394FA7-7A20-4F6A-92EC-07551C3466B8}"/>
    <dgm:cxn modelId="{8B86FCEE-1CB6-49C9-B416-F058DD407424}" type="presOf" srcId="{7A84C60F-07CC-4247-BFCB-A2DC8B093D29}" destId="{CE54897A-00C9-4CD7-8C54-049DAA7E0FFB}" srcOrd="0" destOrd="0" presId="urn:microsoft.com/office/officeart/2005/8/layout/radial4"/>
    <dgm:cxn modelId="{2A4780F9-6FB3-4EB8-9788-DF087306E0E9}" type="presOf" srcId="{F098EE70-F982-46DF-99C9-AA7F4C29A6B4}" destId="{46FE7E42-1F77-4996-B54B-32E13E2BCC5A}" srcOrd="0" destOrd="0" presId="urn:microsoft.com/office/officeart/2005/8/layout/radial4"/>
    <dgm:cxn modelId="{C40E83A5-A886-44DF-B2F9-5FFE56B160FB}" type="presParOf" srcId="{2884D1EB-664C-4AA3-9F0C-4FD29291C43F}" destId="{C34472F2-2103-4F25-826C-91C54B1C196E}" srcOrd="0" destOrd="0" presId="urn:microsoft.com/office/officeart/2005/8/layout/radial4"/>
    <dgm:cxn modelId="{224FE5D9-0F48-41C4-9475-F167F40F18DF}" type="presParOf" srcId="{2884D1EB-664C-4AA3-9F0C-4FD29291C43F}" destId="{110B2150-82FB-4085-9E45-6EAD89D8C952}" srcOrd="1" destOrd="0" presId="urn:microsoft.com/office/officeart/2005/8/layout/radial4"/>
    <dgm:cxn modelId="{DAF38156-45CF-4486-9903-D05144CD1589}" type="presParOf" srcId="{2884D1EB-664C-4AA3-9F0C-4FD29291C43F}" destId="{0BB00699-6348-492C-8DBA-52AF4F948CCB}" srcOrd="2" destOrd="0" presId="urn:microsoft.com/office/officeart/2005/8/layout/radial4"/>
    <dgm:cxn modelId="{3A3E6D35-2EC3-4B64-99C3-062E4518DFDF}" type="presParOf" srcId="{2884D1EB-664C-4AA3-9F0C-4FD29291C43F}" destId="{2F4D1B74-8248-407E-91AC-5D584D90F4C9}" srcOrd="3" destOrd="0" presId="urn:microsoft.com/office/officeart/2005/8/layout/radial4"/>
    <dgm:cxn modelId="{89862FE3-E74E-415B-896B-57AAD44E15F9}" type="presParOf" srcId="{2884D1EB-664C-4AA3-9F0C-4FD29291C43F}" destId="{560597D6-33C1-4AF8-8DAE-60050649DFF2}" srcOrd="4" destOrd="0" presId="urn:microsoft.com/office/officeart/2005/8/layout/radial4"/>
    <dgm:cxn modelId="{A210962A-C347-4141-8FED-9FB1ABE315A5}" type="presParOf" srcId="{2884D1EB-664C-4AA3-9F0C-4FD29291C43F}" destId="{FDA11CE5-9552-46B2-AE42-99B1ABB46AF4}" srcOrd="5" destOrd="0" presId="urn:microsoft.com/office/officeart/2005/8/layout/radial4"/>
    <dgm:cxn modelId="{814FDB1F-D156-4910-AFE5-0523A7783FE7}" type="presParOf" srcId="{2884D1EB-664C-4AA3-9F0C-4FD29291C43F}" destId="{362BAA8D-BEB7-41DD-A59E-86CCE6AA50F3}" srcOrd="6" destOrd="0" presId="urn:microsoft.com/office/officeart/2005/8/layout/radial4"/>
    <dgm:cxn modelId="{515FC7A7-70C4-4DE6-8335-8A141865E2BD}" type="presParOf" srcId="{2884D1EB-664C-4AA3-9F0C-4FD29291C43F}" destId="{6FDF8358-1325-49D2-BAAB-CAAD0D10233A}" srcOrd="7" destOrd="0" presId="urn:microsoft.com/office/officeart/2005/8/layout/radial4"/>
    <dgm:cxn modelId="{D3E8BA1E-2831-4F2D-84DA-CEFB82A1C5ED}" type="presParOf" srcId="{2884D1EB-664C-4AA3-9F0C-4FD29291C43F}" destId="{46FE7E42-1F77-4996-B54B-32E13E2BCC5A}" srcOrd="8" destOrd="0" presId="urn:microsoft.com/office/officeart/2005/8/layout/radial4"/>
    <dgm:cxn modelId="{B667B812-927D-4B95-95B9-629151E836AF}" type="presParOf" srcId="{2884D1EB-664C-4AA3-9F0C-4FD29291C43F}" destId="{1643F05C-4061-4C18-9313-EF0242BF7675}" srcOrd="9" destOrd="0" presId="urn:microsoft.com/office/officeart/2005/8/layout/radial4"/>
    <dgm:cxn modelId="{7BD56F06-A0C1-4B48-82DE-B14673F3ACB4}" type="presParOf" srcId="{2884D1EB-664C-4AA3-9F0C-4FD29291C43F}" destId="{B3629366-BC08-4C1C-8EC1-F4DB81F314FA}" srcOrd="10" destOrd="0" presId="urn:microsoft.com/office/officeart/2005/8/layout/radial4"/>
    <dgm:cxn modelId="{4F2A961F-5992-4163-BE81-D6DB7FC353ED}" type="presParOf" srcId="{2884D1EB-664C-4AA3-9F0C-4FD29291C43F}" destId="{2D94F007-6747-4659-9D13-2E54355C5904}" srcOrd="11" destOrd="0" presId="urn:microsoft.com/office/officeart/2005/8/layout/radial4"/>
    <dgm:cxn modelId="{AA5E8886-AFF9-4B2A-9E76-63EE1101D630}" type="presParOf" srcId="{2884D1EB-664C-4AA3-9F0C-4FD29291C43F}" destId="{CE54897A-00C9-4CD7-8C54-049DAA7E0FFB}" srcOrd="12" destOrd="0" presId="urn:microsoft.com/office/officeart/2005/8/layout/radial4"/>
    <dgm:cxn modelId="{ECE708F2-D346-4EDA-870E-C8DC8B753968}" type="presParOf" srcId="{2884D1EB-664C-4AA3-9F0C-4FD29291C43F}" destId="{399F2453-7884-406D-81CB-955DAC79D5DC}" srcOrd="13" destOrd="0" presId="urn:microsoft.com/office/officeart/2005/8/layout/radial4"/>
    <dgm:cxn modelId="{4850A90B-A7C9-4861-A507-9FDD2FAEEB85}" type="presParOf" srcId="{2884D1EB-664C-4AA3-9F0C-4FD29291C43F}" destId="{39707A5B-DA22-4248-A070-2D7463F05C29}" srcOrd="14"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AA2FA-F241-4E5A-A8E1-189683F50357}">
      <dsp:nvSpPr>
        <dsp:cNvPr id="0" name=""/>
        <dsp:cNvSpPr/>
      </dsp:nvSpPr>
      <dsp:spPr>
        <a:xfrm>
          <a:off x="1654481" y="0"/>
          <a:ext cx="5418667" cy="5418667"/>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Neighbourhood</a:t>
          </a:r>
        </a:p>
      </dsp:txBody>
      <dsp:txXfrm>
        <a:off x="3347814" y="270933"/>
        <a:ext cx="2032000" cy="541866"/>
      </dsp:txXfrm>
    </dsp:sp>
    <dsp:sp modelId="{44813D21-FF50-4619-B86E-7270B733A040}">
      <dsp:nvSpPr>
        <dsp:cNvPr id="0" name=""/>
        <dsp:cNvSpPr/>
      </dsp:nvSpPr>
      <dsp:spPr>
        <a:xfrm>
          <a:off x="1761066" y="812800"/>
          <a:ext cx="4605866" cy="4605866"/>
        </a:xfrm>
        <a:prstGeom prst="ellipse">
          <a:avLst/>
        </a:prstGeom>
        <a:solidFill>
          <a:schemeClr val="accent5">
            <a:hueOff val="426541"/>
            <a:satOff val="-444"/>
            <a:lumOff val="53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School</a:t>
          </a:r>
        </a:p>
      </dsp:txBody>
      <dsp:txXfrm>
        <a:off x="3070859" y="1077637"/>
        <a:ext cx="1986280" cy="529674"/>
      </dsp:txXfrm>
    </dsp:sp>
    <dsp:sp modelId="{767B6B47-BE0E-436C-8808-E0217F34ED23}">
      <dsp:nvSpPr>
        <dsp:cNvPr id="0" name=""/>
        <dsp:cNvSpPr/>
      </dsp:nvSpPr>
      <dsp:spPr>
        <a:xfrm>
          <a:off x="2167466" y="1625600"/>
          <a:ext cx="3793066" cy="3793066"/>
        </a:xfrm>
        <a:prstGeom prst="ellipse">
          <a:avLst/>
        </a:prstGeom>
        <a:solidFill>
          <a:schemeClr val="accent5">
            <a:hueOff val="853083"/>
            <a:satOff val="-888"/>
            <a:lumOff val="107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Peer Group</a:t>
          </a:r>
        </a:p>
      </dsp:txBody>
      <dsp:txXfrm>
        <a:off x="3082543" y="1887321"/>
        <a:ext cx="1962912" cy="523443"/>
      </dsp:txXfrm>
    </dsp:sp>
    <dsp:sp modelId="{95938856-47CA-4954-85DC-D3FF659ED165}">
      <dsp:nvSpPr>
        <dsp:cNvPr id="0" name=""/>
        <dsp:cNvSpPr/>
      </dsp:nvSpPr>
      <dsp:spPr>
        <a:xfrm>
          <a:off x="2573866" y="2438400"/>
          <a:ext cx="2980266" cy="2980266"/>
        </a:xfrm>
        <a:prstGeom prst="ellipse">
          <a:avLst/>
        </a:prstGeom>
        <a:solidFill>
          <a:schemeClr val="accent5">
            <a:hueOff val="1279624"/>
            <a:satOff val="-1333"/>
            <a:lumOff val="161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Home</a:t>
          </a:r>
        </a:p>
      </dsp:txBody>
      <dsp:txXfrm>
        <a:off x="3259327" y="2706624"/>
        <a:ext cx="1609344" cy="536448"/>
      </dsp:txXfrm>
    </dsp:sp>
    <dsp:sp modelId="{6F7B4302-7405-4870-96C0-30AEF6516B59}">
      <dsp:nvSpPr>
        <dsp:cNvPr id="0" name=""/>
        <dsp:cNvSpPr/>
      </dsp:nvSpPr>
      <dsp:spPr>
        <a:xfrm>
          <a:off x="2980266" y="3251200"/>
          <a:ext cx="2167466" cy="2167466"/>
        </a:xfrm>
        <a:prstGeom prst="ellipse">
          <a:avLst/>
        </a:prstGeom>
        <a:solidFill>
          <a:schemeClr val="accent5">
            <a:hueOff val="1706166"/>
            <a:satOff val="-1777"/>
            <a:lumOff val="215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Child</a:t>
          </a:r>
        </a:p>
      </dsp:txBody>
      <dsp:txXfrm>
        <a:off x="3297684" y="3793066"/>
        <a:ext cx="1532630" cy="1083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B8A3B-BEE5-462A-AC1A-5541F863E69F}">
      <dsp:nvSpPr>
        <dsp:cNvPr id="0" name=""/>
        <dsp:cNvSpPr/>
      </dsp:nvSpPr>
      <dsp:spPr>
        <a:xfrm>
          <a:off x="1056402" y="20358"/>
          <a:ext cx="2385000" cy="871516"/>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Arial" panose="020B0604020202020204" pitchFamily="34" charset="0"/>
              <a:cs typeface="Arial" panose="020B0604020202020204" pitchFamily="34" charset="0"/>
            </a:rPr>
            <a:t>Referral</a:t>
          </a:r>
        </a:p>
      </dsp:txBody>
      <dsp:txXfrm>
        <a:off x="1056402" y="20358"/>
        <a:ext cx="2385000" cy="871516"/>
      </dsp:txXfrm>
    </dsp:sp>
    <dsp:sp modelId="{F855E9A1-0AF1-4800-9571-974A4D00BA8E}">
      <dsp:nvSpPr>
        <dsp:cNvPr id="0" name=""/>
        <dsp:cNvSpPr/>
      </dsp:nvSpPr>
      <dsp:spPr>
        <a:xfrm>
          <a:off x="813558" y="917086"/>
          <a:ext cx="2970000" cy="871516"/>
        </a:xfrm>
        <a:prstGeom prst="rect">
          <a:avLst/>
        </a:prstGeom>
        <a:solidFill>
          <a:schemeClr val="accent5">
            <a:hueOff val="426541"/>
            <a:satOff val="-444"/>
            <a:lumOff val="53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Arial" panose="020B0604020202020204" pitchFamily="34" charset="0"/>
              <a:cs typeface="Arial" panose="020B0604020202020204" pitchFamily="34" charset="0"/>
            </a:rPr>
            <a:t>Screening</a:t>
          </a:r>
        </a:p>
      </dsp:txBody>
      <dsp:txXfrm>
        <a:off x="813558" y="917086"/>
        <a:ext cx="2970000" cy="871516"/>
      </dsp:txXfrm>
    </dsp:sp>
    <dsp:sp modelId="{9FF34A6C-1167-4D26-8378-BBD8B4C77956}">
      <dsp:nvSpPr>
        <dsp:cNvPr id="0" name=""/>
        <dsp:cNvSpPr/>
      </dsp:nvSpPr>
      <dsp:spPr>
        <a:xfrm>
          <a:off x="543558" y="1832179"/>
          <a:ext cx="3510000" cy="871516"/>
        </a:xfrm>
        <a:prstGeom prst="rect">
          <a:avLst/>
        </a:prstGeom>
        <a:solidFill>
          <a:schemeClr val="accent5">
            <a:hueOff val="853083"/>
            <a:satOff val="-888"/>
            <a:lumOff val="107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Arial" panose="020B0604020202020204" pitchFamily="34" charset="0"/>
              <a:cs typeface="Arial" panose="020B0604020202020204" pitchFamily="34" charset="0"/>
            </a:rPr>
            <a:t>Assessment</a:t>
          </a:r>
        </a:p>
      </dsp:txBody>
      <dsp:txXfrm>
        <a:off x="543558" y="1832179"/>
        <a:ext cx="3510000" cy="871516"/>
      </dsp:txXfrm>
    </dsp:sp>
    <dsp:sp modelId="{EE034A71-FACB-4E3F-AB79-2E98D385D70D}">
      <dsp:nvSpPr>
        <dsp:cNvPr id="0" name=""/>
        <dsp:cNvSpPr/>
      </dsp:nvSpPr>
      <dsp:spPr>
        <a:xfrm>
          <a:off x="1016058" y="2747271"/>
          <a:ext cx="2565000" cy="871516"/>
        </a:xfrm>
        <a:prstGeom prst="rect">
          <a:avLst/>
        </a:prstGeom>
        <a:solidFill>
          <a:schemeClr val="accent5">
            <a:hueOff val="1279624"/>
            <a:satOff val="-1333"/>
            <a:lumOff val="161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Arial" panose="020B0604020202020204" pitchFamily="34" charset="0"/>
              <a:cs typeface="Arial" panose="020B0604020202020204" pitchFamily="34" charset="0"/>
            </a:rPr>
            <a:t>Planning</a:t>
          </a:r>
        </a:p>
      </dsp:txBody>
      <dsp:txXfrm>
        <a:off x="1016058" y="2747271"/>
        <a:ext cx="2565000" cy="871516"/>
      </dsp:txXfrm>
    </dsp:sp>
    <dsp:sp modelId="{9E32F4C7-9E57-42E4-9DBE-9625ABFB17D9}">
      <dsp:nvSpPr>
        <dsp:cNvPr id="0" name=""/>
        <dsp:cNvSpPr/>
      </dsp:nvSpPr>
      <dsp:spPr>
        <a:xfrm>
          <a:off x="588558" y="3662364"/>
          <a:ext cx="3420000" cy="871516"/>
        </a:xfrm>
        <a:prstGeom prst="rect">
          <a:avLst/>
        </a:prstGeom>
        <a:solidFill>
          <a:schemeClr val="accent5">
            <a:hueOff val="1706166"/>
            <a:satOff val="-1777"/>
            <a:lumOff val="215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Arial" panose="020B0604020202020204" pitchFamily="34" charset="0"/>
              <a:cs typeface="Arial" panose="020B0604020202020204" pitchFamily="34" charset="0"/>
            </a:rPr>
            <a:t>Intervention</a:t>
          </a:r>
        </a:p>
      </dsp:txBody>
      <dsp:txXfrm>
        <a:off x="588558" y="3662364"/>
        <a:ext cx="3420000" cy="8715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472F2-2103-4F25-826C-91C54B1C196E}">
      <dsp:nvSpPr>
        <dsp:cNvPr id="0" name=""/>
        <dsp:cNvSpPr/>
      </dsp:nvSpPr>
      <dsp:spPr>
        <a:xfrm>
          <a:off x="3959107" y="2799843"/>
          <a:ext cx="1935648" cy="193564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Refer into children’s social care</a:t>
          </a:r>
        </a:p>
      </dsp:txBody>
      <dsp:txXfrm>
        <a:off x="4242576" y="3083312"/>
        <a:ext cx="1368710" cy="1368710"/>
      </dsp:txXfrm>
    </dsp:sp>
    <dsp:sp modelId="{110B2150-82FB-4085-9E45-6EAD89D8C952}">
      <dsp:nvSpPr>
        <dsp:cNvPr id="0" name=""/>
        <dsp:cNvSpPr/>
      </dsp:nvSpPr>
      <dsp:spPr>
        <a:xfrm rot="10800000">
          <a:off x="1702183" y="3491838"/>
          <a:ext cx="2132792" cy="55165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B00699-6348-492C-8DBA-52AF4F948CCB}">
      <dsp:nvSpPr>
        <dsp:cNvPr id="0" name=""/>
        <dsp:cNvSpPr/>
      </dsp:nvSpPr>
      <dsp:spPr>
        <a:xfrm>
          <a:off x="1024706" y="3225686"/>
          <a:ext cx="1354954" cy="1083963"/>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Schools</a:t>
          </a:r>
        </a:p>
      </dsp:txBody>
      <dsp:txXfrm>
        <a:off x="1056454" y="3257434"/>
        <a:ext cx="1291458" cy="1020467"/>
      </dsp:txXfrm>
    </dsp:sp>
    <dsp:sp modelId="{2F4D1B74-8248-407E-91AC-5D584D90F4C9}">
      <dsp:nvSpPr>
        <dsp:cNvPr id="0" name=""/>
        <dsp:cNvSpPr/>
      </dsp:nvSpPr>
      <dsp:spPr>
        <a:xfrm rot="12600000">
          <a:off x="1991348" y="2412662"/>
          <a:ext cx="2132792" cy="55165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0597D6-33C1-4AF8-8DAE-60050649DFF2}">
      <dsp:nvSpPr>
        <dsp:cNvPr id="0" name=""/>
        <dsp:cNvSpPr/>
      </dsp:nvSpPr>
      <dsp:spPr>
        <a:xfrm>
          <a:off x="1456740" y="1613312"/>
          <a:ext cx="1354954" cy="1083963"/>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Health</a:t>
          </a:r>
        </a:p>
      </dsp:txBody>
      <dsp:txXfrm>
        <a:off x="1488488" y="1645060"/>
        <a:ext cx="1291458" cy="1020467"/>
      </dsp:txXfrm>
    </dsp:sp>
    <dsp:sp modelId="{FDA11CE5-9552-46B2-AE42-99B1ABB46AF4}">
      <dsp:nvSpPr>
        <dsp:cNvPr id="0" name=""/>
        <dsp:cNvSpPr/>
      </dsp:nvSpPr>
      <dsp:spPr>
        <a:xfrm rot="14400000">
          <a:off x="2781359" y="1622651"/>
          <a:ext cx="2132792" cy="551659"/>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2BAA8D-BEB7-41DD-A59E-86CCE6AA50F3}">
      <dsp:nvSpPr>
        <dsp:cNvPr id="0" name=""/>
        <dsp:cNvSpPr/>
      </dsp:nvSpPr>
      <dsp:spPr>
        <a:xfrm>
          <a:off x="2637080" y="432973"/>
          <a:ext cx="1354954" cy="1083963"/>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Youth and Community</a:t>
          </a:r>
        </a:p>
      </dsp:txBody>
      <dsp:txXfrm>
        <a:off x="2668828" y="464721"/>
        <a:ext cx="1291458" cy="1020467"/>
      </dsp:txXfrm>
    </dsp:sp>
    <dsp:sp modelId="{6FDF8358-1325-49D2-BAAB-CAAD0D10233A}">
      <dsp:nvSpPr>
        <dsp:cNvPr id="0" name=""/>
        <dsp:cNvSpPr/>
      </dsp:nvSpPr>
      <dsp:spPr>
        <a:xfrm rot="16200000">
          <a:off x="3860535" y="1333487"/>
          <a:ext cx="2132792" cy="551659"/>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FE7E42-1F77-4996-B54B-32E13E2BCC5A}">
      <dsp:nvSpPr>
        <dsp:cNvPr id="0" name=""/>
        <dsp:cNvSpPr/>
      </dsp:nvSpPr>
      <dsp:spPr>
        <a:xfrm>
          <a:off x="4249454" y="939"/>
          <a:ext cx="1354954" cy="1083963"/>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Housing</a:t>
          </a:r>
        </a:p>
      </dsp:txBody>
      <dsp:txXfrm>
        <a:off x="4281202" y="32687"/>
        <a:ext cx="1291458" cy="1020467"/>
      </dsp:txXfrm>
    </dsp:sp>
    <dsp:sp modelId="{1643F05C-4061-4C18-9313-EF0242BF7675}">
      <dsp:nvSpPr>
        <dsp:cNvPr id="0" name=""/>
        <dsp:cNvSpPr/>
      </dsp:nvSpPr>
      <dsp:spPr>
        <a:xfrm rot="18000000">
          <a:off x="4939711" y="1622651"/>
          <a:ext cx="2132792" cy="551659"/>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629366-BC08-4C1C-8EC1-F4DB81F314FA}">
      <dsp:nvSpPr>
        <dsp:cNvPr id="0" name=""/>
        <dsp:cNvSpPr/>
      </dsp:nvSpPr>
      <dsp:spPr>
        <a:xfrm>
          <a:off x="5861828" y="432973"/>
          <a:ext cx="1354954" cy="1083963"/>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Licensing</a:t>
          </a:r>
        </a:p>
      </dsp:txBody>
      <dsp:txXfrm>
        <a:off x="5893576" y="464721"/>
        <a:ext cx="1291458" cy="1020467"/>
      </dsp:txXfrm>
    </dsp:sp>
    <dsp:sp modelId="{2D94F007-6747-4659-9D13-2E54355C5904}">
      <dsp:nvSpPr>
        <dsp:cNvPr id="0" name=""/>
        <dsp:cNvSpPr/>
      </dsp:nvSpPr>
      <dsp:spPr>
        <a:xfrm rot="19800000">
          <a:off x="5729722" y="2412662"/>
          <a:ext cx="2132792" cy="55165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54897A-00C9-4CD7-8C54-049DAA7E0FFB}">
      <dsp:nvSpPr>
        <dsp:cNvPr id="0" name=""/>
        <dsp:cNvSpPr/>
      </dsp:nvSpPr>
      <dsp:spPr>
        <a:xfrm>
          <a:off x="7042167" y="1613312"/>
          <a:ext cx="1354954" cy="1083963"/>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Policing and CJS</a:t>
          </a:r>
        </a:p>
      </dsp:txBody>
      <dsp:txXfrm>
        <a:off x="7073915" y="1645060"/>
        <a:ext cx="1291458" cy="1020467"/>
      </dsp:txXfrm>
    </dsp:sp>
    <dsp:sp modelId="{399F2453-7884-406D-81CB-955DAC79D5DC}">
      <dsp:nvSpPr>
        <dsp:cNvPr id="0" name=""/>
        <dsp:cNvSpPr/>
      </dsp:nvSpPr>
      <dsp:spPr>
        <a:xfrm>
          <a:off x="6018886" y="3491838"/>
          <a:ext cx="2132792" cy="55165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707A5B-DA22-4248-A070-2D7463F05C29}">
      <dsp:nvSpPr>
        <dsp:cNvPr id="0" name=""/>
        <dsp:cNvSpPr/>
      </dsp:nvSpPr>
      <dsp:spPr>
        <a:xfrm>
          <a:off x="7474202" y="3225686"/>
          <a:ext cx="1354954" cy="1083963"/>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Transport</a:t>
          </a:r>
        </a:p>
      </dsp:txBody>
      <dsp:txXfrm>
        <a:off x="7505950" y="3257434"/>
        <a:ext cx="1291458" cy="102046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49CDE200-C633-4DFB-A5E1-8A46838E5905}" type="datetimeFigureOut">
              <a:rPr lang="en-GB" smtClean="0"/>
              <a:t>23/11/2020</a:t>
            </a:fld>
            <a:endParaRPr lang="en-GB"/>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2326514B-A0ED-429D-9DC5-90E0526D88AD}" type="slidenum">
              <a:rPr lang="en-GB" smtClean="0"/>
              <a:t>‹#›</a:t>
            </a:fld>
            <a:endParaRPr lang="en-GB"/>
          </a:p>
        </p:txBody>
      </p:sp>
    </p:spTree>
    <p:extLst>
      <p:ext uri="{BB962C8B-B14F-4D97-AF65-F5344CB8AC3E}">
        <p14:creationId xmlns:p14="http://schemas.microsoft.com/office/powerpoint/2010/main" val="2664317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B2F833F6-BF38-4CDF-B78B-E16885BBE1C7}" type="datetimeFigureOut">
              <a:rPr lang="en-GB" smtClean="0"/>
              <a:t>23/11/2020</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59A96B7-0C5F-4EF6-A2B0-6E5D4615F9EE}" type="slidenum">
              <a:rPr lang="en-GB" smtClean="0"/>
              <a:t>‹#›</a:t>
            </a:fld>
            <a:endParaRPr lang="en-GB"/>
          </a:p>
        </p:txBody>
      </p:sp>
    </p:spTree>
    <p:extLst>
      <p:ext uri="{BB962C8B-B14F-4D97-AF65-F5344CB8AC3E}">
        <p14:creationId xmlns:p14="http://schemas.microsoft.com/office/powerpoint/2010/main" val="2630342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a:t>
            </a:fld>
            <a:endParaRPr lang="en-GB"/>
          </a:p>
        </p:txBody>
      </p:sp>
    </p:spTree>
    <p:extLst>
      <p:ext uri="{BB962C8B-B14F-4D97-AF65-F5344CB8AC3E}">
        <p14:creationId xmlns:p14="http://schemas.microsoft.com/office/powerpoint/2010/main" val="98612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10</a:t>
            </a:fld>
            <a:endParaRPr lang="en-GB"/>
          </a:p>
        </p:txBody>
      </p:sp>
    </p:spTree>
    <p:extLst>
      <p:ext uri="{BB962C8B-B14F-4D97-AF65-F5344CB8AC3E}">
        <p14:creationId xmlns:p14="http://schemas.microsoft.com/office/powerpoint/2010/main" val="696285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11</a:t>
            </a:fld>
            <a:endParaRPr lang="en-GB"/>
          </a:p>
        </p:txBody>
      </p:sp>
    </p:spTree>
    <p:extLst>
      <p:ext uri="{BB962C8B-B14F-4D97-AF65-F5344CB8AC3E}">
        <p14:creationId xmlns:p14="http://schemas.microsoft.com/office/powerpoint/2010/main" val="3008310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12</a:t>
            </a:fld>
            <a:endParaRPr lang="en-GB"/>
          </a:p>
        </p:txBody>
      </p:sp>
    </p:spTree>
    <p:extLst>
      <p:ext uri="{BB962C8B-B14F-4D97-AF65-F5344CB8AC3E}">
        <p14:creationId xmlns:p14="http://schemas.microsoft.com/office/powerpoint/2010/main" val="3829321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13</a:t>
            </a:fld>
            <a:endParaRPr lang="en-GB"/>
          </a:p>
        </p:txBody>
      </p:sp>
    </p:spTree>
    <p:extLst>
      <p:ext uri="{BB962C8B-B14F-4D97-AF65-F5344CB8AC3E}">
        <p14:creationId xmlns:p14="http://schemas.microsoft.com/office/powerpoint/2010/main" val="232304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14</a:t>
            </a:fld>
            <a:endParaRPr lang="en-GB"/>
          </a:p>
        </p:txBody>
      </p:sp>
    </p:spTree>
    <p:extLst>
      <p:ext uri="{BB962C8B-B14F-4D97-AF65-F5344CB8AC3E}">
        <p14:creationId xmlns:p14="http://schemas.microsoft.com/office/powerpoint/2010/main" val="494638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15</a:t>
            </a:fld>
            <a:endParaRPr lang="en-GB"/>
          </a:p>
        </p:txBody>
      </p:sp>
    </p:spTree>
    <p:extLst>
      <p:ext uri="{BB962C8B-B14F-4D97-AF65-F5344CB8AC3E}">
        <p14:creationId xmlns:p14="http://schemas.microsoft.com/office/powerpoint/2010/main" val="187383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16</a:t>
            </a:fld>
            <a:endParaRPr lang="en-GB"/>
          </a:p>
        </p:txBody>
      </p:sp>
    </p:spTree>
    <p:extLst>
      <p:ext uri="{BB962C8B-B14F-4D97-AF65-F5344CB8AC3E}">
        <p14:creationId xmlns:p14="http://schemas.microsoft.com/office/powerpoint/2010/main" val="3689910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17</a:t>
            </a:fld>
            <a:endParaRPr lang="en-GB"/>
          </a:p>
        </p:txBody>
      </p:sp>
    </p:spTree>
    <p:extLst>
      <p:ext uri="{BB962C8B-B14F-4D97-AF65-F5344CB8AC3E}">
        <p14:creationId xmlns:p14="http://schemas.microsoft.com/office/powerpoint/2010/main" val="3099665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18</a:t>
            </a:fld>
            <a:endParaRPr lang="en-GB"/>
          </a:p>
        </p:txBody>
      </p:sp>
    </p:spTree>
    <p:extLst>
      <p:ext uri="{BB962C8B-B14F-4D97-AF65-F5344CB8AC3E}">
        <p14:creationId xmlns:p14="http://schemas.microsoft.com/office/powerpoint/2010/main" val="963403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9A96B7-0C5F-4EF6-A2B0-6E5D4615F9EE}" type="slidenum">
              <a:rPr lang="en-GB" smtClean="0"/>
              <a:t>19</a:t>
            </a:fld>
            <a:endParaRPr lang="en-GB"/>
          </a:p>
        </p:txBody>
      </p:sp>
    </p:spTree>
    <p:extLst>
      <p:ext uri="{BB962C8B-B14F-4D97-AF65-F5344CB8AC3E}">
        <p14:creationId xmlns:p14="http://schemas.microsoft.com/office/powerpoint/2010/main" val="32247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9A96B7-0C5F-4EF6-A2B0-6E5D4615F9EE}" type="slidenum">
              <a:rPr lang="en-GB" smtClean="0"/>
              <a:t>2</a:t>
            </a:fld>
            <a:endParaRPr lang="en-GB"/>
          </a:p>
        </p:txBody>
      </p:sp>
    </p:spTree>
    <p:extLst>
      <p:ext uri="{BB962C8B-B14F-4D97-AF65-F5344CB8AC3E}">
        <p14:creationId xmlns:p14="http://schemas.microsoft.com/office/powerpoint/2010/main" val="897489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20</a:t>
            </a:fld>
            <a:endParaRPr lang="en-GB"/>
          </a:p>
        </p:txBody>
      </p:sp>
    </p:spTree>
    <p:extLst>
      <p:ext uri="{BB962C8B-B14F-4D97-AF65-F5344CB8AC3E}">
        <p14:creationId xmlns:p14="http://schemas.microsoft.com/office/powerpoint/2010/main" val="569700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21</a:t>
            </a:fld>
            <a:endParaRPr lang="en-GB"/>
          </a:p>
        </p:txBody>
      </p:sp>
    </p:spTree>
    <p:extLst>
      <p:ext uri="{BB962C8B-B14F-4D97-AF65-F5344CB8AC3E}">
        <p14:creationId xmlns:p14="http://schemas.microsoft.com/office/powerpoint/2010/main" val="2372640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9A96B7-0C5F-4EF6-A2B0-6E5D4615F9EE}" type="slidenum">
              <a:rPr lang="en-GB" smtClean="0"/>
              <a:t>22</a:t>
            </a:fld>
            <a:endParaRPr lang="en-GB"/>
          </a:p>
        </p:txBody>
      </p:sp>
    </p:spTree>
    <p:extLst>
      <p:ext uri="{BB962C8B-B14F-4D97-AF65-F5344CB8AC3E}">
        <p14:creationId xmlns:p14="http://schemas.microsoft.com/office/powerpoint/2010/main" val="3138712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23</a:t>
            </a:fld>
            <a:endParaRPr lang="en-GB"/>
          </a:p>
        </p:txBody>
      </p:sp>
    </p:spTree>
    <p:extLst>
      <p:ext uri="{BB962C8B-B14F-4D97-AF65-F5344CB8AC3E}">
        <p14:creationId xmlns:p14="http://schemas.microsoft.com/office/powerpoint/2010/main" val="2270190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24</a:t>
            </a:fld>
            <a:endParaRPr lang="en-GB"/>
          </a:p>
        </p:txBody>
      </p:sp>
    </p:spTree>
    <p:extLst>
      <p:ext uri="{BB962C8B-B14F-4D97-AF65-F5344CB8AC3E}">
        <p14:creationId xmlns:p14="http://schemas.microsoft.com/office/powerpoint/2010/main" val="1107104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endParaRPr lang="en-US" dirty="0">
              <a:cs typeface="Calibri" panose="020F0502020204030204"/>
            </a:endParaRPr>
          </a:p>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25</a:t>
            </a:fld>
            <a:endParaRPr lang="en-GB"/>
          </a:p>
        </p:txBody>
      </p:sp>
    </p:spTree>
    <p:extLst>
      <p:ext uri="{BB962C8B-B14F-4D97-AF65-F5344CB8AC3E}">
        <p14:creationId xmlns:p14="http://schemas.microsoft.com/office/powerpoint/2010/main" val="2353540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26</a:t>
            </a:fld>
            <a:endParaRPr lang="en-GB"/>
          </a:p>
        </p:txBody>
      </p:sp>
    </p:spTree>
    <p:extLst>
      <p:ext uri="{BB962C8B-B14F-4D97-AF65-F5344CB8AC3E}">
        <p14:creationId xmlns:p14="http://schemas.microsoft.com/office/powerpoint/2010/main" val="364662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9A96B7-0C5F-4EF6-A2B0-6E5D4615F9EE}" type="slidenum">
              <a:rPr lang="en-GB" smtClean="0"/>
              <a:t>27</a:t>
            </a:fld>
            <a:endParaRPr lang="en-GB"/>
          </a:p>
        </p:txBody>
      </p:sp>
    </p:spTree>
    <p:extLst>
      <p:ext uri="{BB962C8B-B14F-4D97-AF65-F5344CB8AC3E}">
        <p14:creationId xmlns:p14="http://schemas.microsoft.com/office/powerpoint/2010/main" val="776606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28</a:t>
            </a:fld>
            <a:endParaRPr lang="en-GB"/>
          </a:p>
        </p:txBody>
      </p:sp>
    </p:spTree>
    <p:extLst>
      <p:ext uri="{BB962C8B-B14F-4D97-AF65-F5344CB8AC3E}">
        <p14:creationId xmlns:p14="http://schemas.microsoft.com/office/powerpoint/2010/main" val="3212379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29</a:t>
            </a:fld>
            <a:endParaRPr lang="en-GB"/>
          </a:p>
        </p:txBody>
      </p:sp>
    </p:spTree>
    <p:extLst>
      <p:ext uri="{BB962C8B-B14F-4D97-AF65-F5344CB8AC3E}">
        <p14:creationId xmlns:p14="http://schemas.microsoft.com/office/powerpoint/2010/main" val="246347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3</a:t>
            </a:fld>
            <a:endParaRPr lang="en-GB"/>
          </a:p>
        </p:txBody>
      </p:sp>
    </p:spTree>
    <p:extLst>
      <p:ext uri="{BB962C8B-B14F-4D97-AF65-F5344CB8AC3E}">
        <p14:creationId xmlns:p14="http://schemas.microsoft.com/office/powerpoint/2010/main" val="1702893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30</a:t>
            </a:fld>
            <a:endParaRPr lang="en-GB"/>
          </a:p>
        </p:txBody>
      </p:sp>
    </p:spTree>
    <p:extLst>
      <p:ext uri="{BB962C8B-B14F-4D97-AF65-F5344CB8AC3E}">
        <p14:creationId xmlns:p14="http://schemas.microsoft.com/office/powerpoint/2010/main" val="2358004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31</a:t>
            </a:fld>
            <a:endParaRPr lang="en-GB"/>
          </a:p>
        </p:txBody>
      </p:sp>
    </p:spTree>
    <p:extLst>
      <p:ext uri="{BB962C8B-B14F-4D97-AF65-F5344CB8AC3E}">
        <p14:creationId xmlns:p14="http://schemas.microsoft.com/office/powerpoint/2010/main" val="2521527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32</a:t>
            </a:fld>
            <a:endParaRPr lang="en-GB"/>
          </a:p>
        </p:txBody>
      </p:sp>
    </p:spTree>
    <p:extLst>
      <p:ext uri="{BB962C8B-B14F-4D97-AF65-F5344CB8AC3E}">
        <p14:creationId xmlns:p14="http://schemas.microsoft.com/office/powerpoint/2010/main" val="2414597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33</a:t>
            </a:fld>
            <a:endParaRPr lang="en-GB"/>
          </a:p>
        </p:txBody>
      </p:sp>
    </p:spTree>
    <p:extLst>
      <p:ext uri="{BB962C8B-B14F-4D97-AF65-F5344CB8AC3E}">
        <p14:creationId xmlns:p14="http://schemas.microsoft.com/office/powerpoint/2010/main" val="2081770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34</a:t>
            </a:fld>
            <a:endParaRPr lang="en-GB"/>
          </a:p>
        </p:txBody>
      </p:sp>
    </p:spTree>
    <p:extLst>
      <p:ext uri="{BB962C8B-B14F-4D97-AF65-F5344CB8AC3E}">
        <p14:creationId xmlns:p14="http://schemas.microsoft.com/office/powerpoint/2010/main" val="1379050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35</a:t>
            </a:fld>
            <a:endParaRPr lang="en-GB"/>
          </a:p>
        </p:txBody>
      </p:sp>
    </p:spTree>
    <p:extLst>
      <p:ext uri="{BB962C8B-B14F-4D97-AF65-F5344CB8AC3E}">
        <p14:creationId xmlns:p14="http://schemas.microsoft.com/office/powerpoint/2010/main" val="776071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36</a:t>
            </a:fld>
            <a:endParaRPr lang="en-GB"/>
          </a:p>
        </p:txBody>
      </p:sp>
    </p:spTree>
    <p:extLst>
      <p:ext uri="{BB962C8B-B14F-4D97-AF65-F5344CB8AC3E}">
        <p14:creationId xmlns:p14="http://schemas.microsoft.com/office/powerpoint/2010/main" val="3549492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37</a:t>
            </a:fld>
            <a:endParaRPr lang="en-GB"/>
          </a:p>
        </p:txBody>
      </p:sp>
    </p:spTree>
    <p:extLst>
      <p:ext uri="{BB962C8B-B14F-4D97-AF65-F5344CB8AC3E}">
        <p14:creationId xmlns:p14="http://schemas.microsoft.com/office/powerpoint/2010/main" val="4180019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38</a:t>
            </a:fld>
            <a:endParaRPr lang="en-GB"/>
          </a:p>
        </p:txBody>
      </p:sp>
    </p:spTree>
    <p:extLst>
      <p:ext uri="{BB962C8B-B14F-4D97-AF65-F5344CB8AC3E}">
        <p14:creationId xmlns:p14="http://schemas.microsoft.com/office/powerpoint/2010/main" val="902850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9A96B7-0C5F-4EF6-A2B0-6E5D4615F9EE}" type="slidenum">
              <a:rPr lang="en-GB" smtClean="0"/>
              <a:t>39</a:t>
            </a:fld>
            <a:endParaRPr lang="en-GB"/>
          </a:p>
        </p:txBody>
      </p:sp>
    </p:spTree>
    <p:extLst>
      <p:ext uri="{BB962C8B-B14F-4D97-AF65-F5344CB8AC3E}">
        <p14:creationId xmlns:p14="http://schemas.microsoft.com/office/powerpoint/2010/main" val="1690930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4</a:t>
            </a:fld>
            <a:endParaRPr lang="en-GB"/>
          </a:p>
        </p:txBody>
      </p:sp>
    </p:spTree>
    <p:extLst>
      <p:ext uri="{BB962C8B-B14F-4D97-AF65-F5344CB8AC3E}">
        <p14:creationId xmlns:p14="http://schemas.microsoft.com/office/powerpoint/2010/main" val="40594719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9A96B7-0C5F-4EF6-A2B0-6E5D4615F9EE}" type="slidenum">
              <a:rPr lang="en-GB" smtClean="0"/>
              <a:t>44</a:t>
            </a:fld>
            <a:endParaRPr lang="en-GB"/>
          </a:p>
        </p:txBody>
      </p:sp>
    </p:spTree>
    <p:extLst>
      <p:ext uri="{BB962C8B-B14F-4D97-AF65-F5344CB8AC3E}">
        <p14:creationId xmlns:p14="http://schemas.microsoft.com/office/powerpoint/2010/main" val="28419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9A96B7-0C5F-4EF6-A2B0-6E5D4615F9EE}" type="slidenum">
              <a:rPr lang="en-GB" smtClean="0"/>
              <a:t>46</a:t>
            </a:fld>
            <a:endParaRPr lang="en-GB"/>
          </a:p>
        </p:txBody>
      </p:sp>
    </p:spTree>
    <p:extLst>
      <p:ext uri="{BB962C8B-B14F-4D97-AF65-F5344CB8AC3E}">
        <p14:creationId xmlns:p14="http://schemas.microsoft.com/office/powerpoint/2010/main" val="1601054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5</a:t>
            </a:fld>
            <a:endParaRPr lang="en-GB"/>
          </a:p>
        </p:txBody>
      </p:sp>
    </p:spTree>
    <p:extLst>
      <p:ext uri="{BB962C8B-B14F-4D97-AF65-F5344CB8AC3E}">
        <p14:creationId xmlns:p14="http://schemas.microsoft.com/office/powerpoint/2010/main" val="380035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6</a:t>
            </a:fld>
            <a:endParaRPr lang="en-GB"/>
          </a:p>
        </p:txBody>
      </p:sp>
    </p:spTree>
    <p:extLst>
      <p:ext uri="{BB962C8B-B14F-4D97-AF65-F5344CB8AC3E}">
        <p14:creationId xmlns:p14="http://schemas.microsoft.com/office/powerpoint/2010/main" val="3852408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7</a:t>
            </a:fld>
            <a:endParaRPr lang="en-GB"/>
          </a:p>
        </p:txBody>
      </p:sp>
    </p:spTree>
    <p:extLst>
      <p:ext uri="{BB962C8B-B14F-4D97-AF65-F5344CB8AC3E}">
        <p14:creationId xmlns:p14="http://schemas.microsoft.com/office/powerpoint/2010/main" val="1384581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8</a:t>
            </a:fld>
            <a:endParaRPr lang="en-GB"/>
          </a:p>
        </p:txBody>
      </p:sp>
    </p:spTree>
    <p:extLst>
      <p:ext uri="{BB962C8B-B14F-4D97-AF65-F5344CB8AC3E}">
        <p14:creationId xmlns:p14="http://schemas.microsoft.com/office/powerpoint/2010/main" val="381937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9</a:t>
            </a:fld>
            <a:endParaRPr lang="en-GB"/>
          </a:p>
        </p:txBody>
      </p:sp>
    </p:spTree>
    <p:extLst>
      <p:ext uri="{BB962C8B-B14F-4D97-AF65-F5344CB8AC3E}">
        <p14:creationId xmlns:p14="http://schemas.microsoft.com/office/powerpoint/2010/main" val="227439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55C5F8-91F9-460C-AA1E-AA23195019A2}" type="datetime1">
              <a:rPr lang="en-GB" smtClean="0"/>
              <a:t>23/11/2020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April 2020</a:t>
            </a: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248052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AC3F2D-F589-4771-AE68-A0DAB867EDD8}" type="datetime1">
              <a:rPr lang="en-GB" smtClean="0"/>
              <a:t>23/11/2020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1103019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42CAF7-FD48-442F-BB3C-D0B0DF550EEE}" type="datetime1">
              <a:rPr lang="en-GB" smtClean="0"/>
              <a:t>23/11/2020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June 2019</a:t>
            </a: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55F653A-6D03-4517-A0A5-E0A87032EE07}"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92881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FBCA5DB-16F9-4CA0-AE0A-925F973DAD6F}" type="datetime1">
              <a:rPr lang="en-GB" smtClean="0"/>
              <a:t>23/11/2020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1169442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500EBCC-7B35-4A20-8F1A-96D760EC7B65}" type="datetime1">
              <a:rPr lang="en-GB" smtClean="0"/>
              <a:t>23/11/2020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5F653A-6D03-4517-A0A5-E0A87032EE07}"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698236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39BD834-5849-4D7D-B5C8-437BBB494426}" type="datetime1">
              <a:rPr lang="en-GB" smtClean="0"/>
              <a:t>23/11/2020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26109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63E79E-AFAF-4EC1-AEF2-C0FD1086DF9D}" type="datetime1">
              <a:rPr lang="en-GB" smtClean="0"/>
              <a:t>23/11/2020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June 2019</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915629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B9F20C-5A4A-4DF3-8289-CBB09480D547}" type="datetime1">
              <a:rPr lang="en-GB" smtClean="0"/>
              <a:t>23/11/2020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June 2019</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580827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FAA90-4095-45DA-9CCA-2FF5D4023D9E}" type="datetime1">
              <a:rPr lang="en-GB" smtClean="0"/>
              <a:t>23/11/2020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April 2020</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337518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3B821-C1A8-4231-8980-6792ECC4ADA5}" type="datetime1">
              <a:rPr lang="en-GB" smtClean="0"/>
              <a:t>23/11/2020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330057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03F8C9-5368-4CCC-B1DE-352CE29AE929}" type="datetime1">
              <a:rPr lang="en-GB" smtClean="0"/>
              <a:t>23/11/2020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296315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B2F44D-8DB3-4D7E-8549-DD2A044E152D}" type="datetime1">
              <a:rPr lang="en-GB" smtClean="0"/>
              <a:t>23/11/2020</a:t>
            </a:fld>
            <a:endParaRPr lang="en-GB"/>
          </a:p>
        </p:txBody>
      </p:sp>
      <p:sp>
        <p:nvSpPr>
          <p:cNvPr id="8" name="Footer Placeholder 7"/>
          <p:cNvSpPr>
            <a:spLocks noGrp="1"/>
          </p:cNvSpPr>
          <p:nvPr>
            <p:ph type="ftr" sz="quarter" idx="11"/>
          </p:nvPr>
        </p:nvSpPr>
        <p:spPr/>
        <p:txBody>
          <a:bodyPr/>
          <a:lstStyle/>
          <a:p>
            <a:r>
              <a:rPr lang="en-GB"/>
              <a:t>Copyright © Kirklees Safeguarding Children Board June 2019</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69181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919754-6D0A-49E0-AAA5-B581F746DBE3}" type="datetime1">
              <a:rPr lang="en-GB" smtClean="0"/>
              <a:t>23/11/2020</a:t>
            </a:fld>
            <a:endParaRPr lang="en-GB"/>
          </a:p>
        </p:txBody>
      </p:sp>
      <p:sp>
        <p:nvSpPr>
          <p:cNvPr id="4" name="Footer Placeholder 3"/>
          <p:cNvSpPr>
            <a:spLocks noGrp="1"/>
          </p:cNvSpPr>
          <p:nvPr>
            <p:ph type="ftr" sz="quarter" idx="11"/>
          </p:nvPr>
        </p:nvSpPr>
        <p:spPr/>
        <p:txBody>
          <a:bodyPr/>
          <a:lstStyle/>
          <a:p>
            <a:r>
              <a:rPr lang="en-GB"/>
              <a:t>Copyright © Kirklees Safeguarding Children Board June 2019</a:t>
            </a: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3706940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AE83D-8D8C-43CD-A684-75C933A6E885}" type="datetime1">
              <a:rPr lang="en-GB" smtClean="0"/>
              <a:t>23/11/2020</a:t>
            </a:fld>
            <a:endParaRPr lang="en-GB"/>
          </a:p>
        </p:txBody>
      </p:sp>
      <p:sp>
        <p:nvSpPr>
          <p:cNvPr id="3" name="Footer Placeholder 2"/>
          <p:cNvSpPr>
            <a:spLocks noGrp="1"/>
          </p:cNvSpPr>
          <p:nvPr>
            <p:ph type="ftr" sz="quarter" idx="11"/>
          </p:nvPr>
        </p:nvSpPr>
        <p:spPr/>
        <p:txBody>
          <a:bodyPr/>
          <a:lstStyle/>
          <a:p>
            <a:r>
              <a:rPr lang="en-GB"/>
              <a:t>Copyright © Kirklees Safeguarding Children Board June 2019</a:t>
            </a: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238967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87217D-F9BD-476F-934D-969E72DC2E6C}" type="datetime1">
              <a:rPr lang="en-GB" smtClean="0"/>
              <a:t>23/11/2020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239637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A0D9EE-358C-431B-926C-16147688ECA5}" type="datetime1">
              <a:rPr lang="en-GB" smtClean="0"/>
              <a:t>23/11/2020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3377655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3ED66DD-4F70-42E1-AF95-0119F269C25C}" type="datetime1">
              <a:rPr lang="en-GB" smtClean="0"/>
              <a:t>23/11/2020</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t>Copyright © Kirklees Safeguarding Children Board June 2019</a:t>
            </a: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55F653A-6D03-4517-A0A5-E0A87032EE07}" type="slidenum">
              <a:rPr lang="en-GB" smtClean="0"/>
              <a:t>‹#›</a:t>
            </a:fld>
            <a:endParaRPr lang="en-GB"/>
          </a:p>
        </p:txBody>
      </p:sp>
    </p:spTree>
    <p:extLst>
      <p:ext uri="{BB962C8B-B14F-4D97-AF65-F5344CB8AC3E}">
        <p14:creationId xmlns:p14="http://schemas.microsoft.com/office/powerpoint/2010/main" val="223620276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sldNum="0" hd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5.m4a"/><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2.png"/><Relationship Id="rId10" Type="http://schemas.openxmlformats.org/officeDocument/2006/relationships/diagramData" Target="../diagrams/data2.xml"/><Relationship Id="rId4" Type="http://schemas.openxmlformats.org/officeDocument/2006/relationships/notesSlide" Target="../notesSlides/notesSlide18.xml"/><Relationship Id="rId9" Type="http://schemas.microsoft.com/office/2007/relationships/diagramDrawing" Target="../diagrams/drawing1.xml"/><Relationship Id="rId14" Type="http://schemas.microsoft.com/office/2007/relationships/diagramDrawing" Target="../diagrams/drawing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20.xml"/><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0.m4a"/><Relationship Id="rId7" Type="http://schemas.openxmlformats.org/officeDocument/2006/relationships/image" Target="../media/image1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audio" Target="../media/media30.m4a"/></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hyperlink" Target="https://www.modernslavery.gov.uk/start"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s://www.childrenssociety.org.uk/news-and-blogs/our-blog/7-facts-you-need-to-know-about-child-exploitation"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hyperlink" Target="https://www.modernslavery.gov.uk/start" TargetMode="External"/><Relationship Id="rId2" Type="http://schemas.openxmlformats.org/officeDocument/2006/relationships/hyperlink" Target="https://www.childrenssociety.org.uk/news-and-blogs/our-blog/7-facts-you-need-to-know-about-child-exploitation" TargetMode="External"/><Relationship Id="rId1" Type="http://schemas.openxmlformats.org/officeDocument/2006/relationships/slideLayout" Target="../slideLayouts/slideLayout7.xml"/><Relationship Id="rId6" Type="http://schemas.openxmlformats.org/officeDocument/2006/relationships/hyperlink" Target="https://www.unodc.org/unodc/en/organized-crime/intro/UNTOC.html" TargetMode="External"/><Relationship Id="rId5" Type="http://schemas.openxmlformats.org/officeDocument/2006/relationships/hyperlink" Target="https://paceuk.info/" TargetMode="External"/><Relationship Id="rId4" Type="http://schemas.openxmlformats.org/officeDocument/2006/relationships/hyperlink" Target="https://www.nationalcrimeagency.gov.uk/what-we-do/crime-threats/drug-trafficking/county-line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unodc.org/unodc/en/organized-crime/intro/UNTOC.html"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hyperlink" Target="https://www.westyorkshire.police.uk/advice/online-crime-safety/online-safety/cyber-crime/online-grooming-child-sexual-exploitation" TargetMode="External"/><Relationship Id="rId4" Type="http://schemas.openxmlformats.org/officeDocument/2006/relationships/hyperlink" Target="https://www.westyorkshire.police.uk/.../child-sexual-exploitation"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hild that is standing in the grass&#10;&#10;Description automatically generated">
            <a:extLst>
              <a:ext uri="{FF2B5EF4-FFF2-40B4-BE49-F238E27FC236}">
                <a16:creationId xmlns:a16="http://schemas.microsoft.com/office/drawing/2014/main" id="{331BF6FD-4D6D-4185-AC7C-46DE18242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1288"/>
            <a:ext cx="12310281" cy="8206853"/>
          </a:xfrm>
          <a:prstGeom prst="rect">
            <a:avLst/>
          </a:prstGeom>
        </p:spPr>
      </p:pic>
      <p:sp>
        <p:nvSpPr>
          <p:cNvPr id="2" name="Title 1"/>
          <p:cNvSpPr>
            <a:spLocks noGrp="1"/>
          </p:cNvSpPr>
          <p:nvPr>
            <p:ph type="ctrTitle"/>
          </p:nvPr>
        </p:nvSpPr>
        <p:spPr>
          <a:xfrm>
            <a:off x="2589213" y="2514600"/>
            <a:ext cx="8915399" cy="2262781"/>
          </a:xfrm>
        </p:spPr>
        <p:txBody>
          <a:bodyPr>
            <a:normAutofit/>
          </a:bodyPr>
          <a:lstStyle/>
          <a:p>
            <a:r>
              <a:rPr lang="en-GB" dirty="0">
                <a:solidFill>
                  <a:schemeClr val="tx1"/>
                </a:solidFill>
                <a:latin typeface="Arial"/>
                <a:cs typeface="Arial"/>
              </a:rPr>
              <a:t>Exploitation course </a:t>
            </a:r>
          </a:p>
        </p:txBody>
      </p:sp>
      <p:sp>
        <p:nvSpPr>
          <p:cNvPr id="11" name="Rectangle 10">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A4B4E"/>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4" name="TextBox 3">
            <a:extLst>
              <a:ext uri="{FF2B5EF4-FFF2-40B4-BE49-F238E27FC236}">
                <a16:creationId xmlns:a16="http://schemas.microsoft.com/office/drawing/2014/main" id="{2296772E-3532-4939-88AA-4AD6EB1EF618}"/>
              </a:ext>
            </a:extLst>
          </p:cNvPr>
          <p:cNvSpPr txBox="1"/>
          <p:nvPr/>
        </p:nvSpPr>
        <p:spPr>
          <a:xfrm>
            <a:off x="1503947" y="6388768"/>
            <a:ext cx="6184231" cy="276999"/>
          </a:xfrm>
          <a:prstGeom prst="rect">
            <a:avLst/>
          </a:prstGeom>
          <a:noFill/>
        </p:spPr>
        <p:txBody>
          <a:bodyPr wrap="square" rtlCol="0">
            <a:spAutoFit/>
          </a:bodyPr>
          <a:lstStyle/>
          <a:p>
            <a:pPr>
              <a:spcAft>
                <a:spcPts val="600"/>
              </a:spcAft>
            </a:pPr>
            <a:r>
              <a:rPr lang="en-GB" sz="1200"/>
              <a:t>Copyright Kirklees Safeguarding Children Partnership April 2020</a:t>
            </a:r>
          </a:p>
        </p:txBody>
      </p:sp>
      <p:pic>
        <p:nvPicPr>
          <p:cNvPr id="6" name="Recorded Sound">
            <a:hlinkClick r:id="" action="ppaction://media"/>
            <a:extLst>
              <a:ext uri="{FF2B5EF4-FFF2-40B4-BE49-F238E27FC236}">
                <a16:creationId xmlns:a16="http://schemas.microsoft.com/office/drawing/2014/main" id="{98ACE48D-3582-4E7A-B7F1-1818728426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5254" y="339523"/>
            <a:ext cx="1290052" cy="1290052"/>
          </a:xfrm>
          <a:prstGeom prst="rect">
            <a:avLst/>
          </a:prstGeom>
        </p:spPr>
      </p:pic>
    </p:spTree>
    <p:extLst>
      <p:ext uri="{BB962C8B-B14F-4D97-AF65-F5344CB8AC3E}">
        <p14:creationId xmlns:p14="http://schemas.microsoft.com/office/powerpoint/2010/main" val="16047642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353" y="87601"/>
            <a:ext cx="10515600" cy="1325563"/>
          </a:xfrm>
        </p:spPr>
        <p:txBody>
          <a:bodyPr/>
          <a:lstStyle/>
          <a:p>
            <a:r>
              <a:rPr lang="en-GB" dirty="0">
                <a:latin typeface="Arial"/>
                <a:cs typeface="Arial"/>
              </a:rPr>
              <a:t>What is Child Criminal Exploitation?</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671109" y="1041936"/>
            <a:ext cx="9996053" cy="5444836"/>
          </a:xfrm>
        </p:spPr>
        <p:txBody>
          <a:bodyPr vert="horz" lIns="91440" tIns="45720" rIns="91440" bIns="45720" rtlCol="0" anchor="t">
            <a:noAutofit/>
          </a:bodyPr>
          <a:lstStyle/>
          <a:p>
            <a:r>
              <a:rPr lang="en-GB" sz="2200" dirty="0">
                <a:latin typeface="Arial"/>
                <a:cs typeface="Arial"/>
              </a:rPr>
              <a:t>Child criminal exploitation occurs where an individual or group takes advantage of an imbalance of power to coerce, control, manipulate or deceive a child or young person under the age of 18 into any criminal activity: </a:t>
            </a:r>
            <a:endParaRPr lang="en-GB" sz="2200" dirty="0">
              <a:latin typeface="Arial" panose="020B0604020202020204" pitchFamily="34" charset="0"/>
              <a:cs typeface="Arial" panose="020B0604020202020204" pitchFamily="34" charset="0"/>
            </a:endParaRPr>
          </a:p>
          <a:p>
            <a:pPr lvl="1"/>
            <a:r>
              <a:rPr lang="en-GB" sz="2000" dirty="0">
                <a:latin typeface="Arial"/>
                <a:cs typeface="Arial"/>
              </a:rPr>
              <a:t>in exchange for something the victim needs or wants. </a:t>
            </a:r>
            <a:endParaRPr lang="en-GB" sz="2000" dirty="0">
              <a:latin typeface="Arial" panose="020B0604020202020204" pitchFamily="34" charset="0"/>
              <a:cs typeface="Arial" panose="020B0604020202020204" pitchFamily="34" charset="0"/>
            </a:endParaRPr>
          </a:p>
          <a:p>
            <a:pPr lvl="1"/>
            <a:r>
              <a:rPr lang="en-GB" sz="2000" dirty="0">
                <a:latin typeface="Arial"/>
                <a:cs typeface="Arial"/>
              </a:rPr>
              <a:t>for the financial or other advantage of the perpetrator or facilitator. </a:t>
            </a:r>
            <a:endParaRPr lang="en-GB" sz="2000" dirty="0">
              <a:latin typeface="Arial" panose="020B0604020202020204" pitchFamily="34" charset="0"/>
              <a:cs typeface="Arial" panose="020B0604020202020204" pitchFamily="34" charset="0"/>
            </a:endParaRPr>
          </a:p>
          <a:p>
            <a:pPr lvl="1"/>
            <a:r>
              <a:rPr lang="en-GB" sz="2000" dirty="0">
                <a:latin typeface="Arial"/>
                <a:cs typeface="Arial"/>
              </a:rPr>
              <a:t>through violence or the threat of violence. </a:t>
            </a:r>
            <a:endParaRPr lang="en-GB" sz="2000" dirty="0">
              <a:latin typeface="Arial" panose="020B0604020202020204" pitchFamily="34" charset="0"/>
              <a:cs typeface="Arial" panose="020B0604020202020204" pitchFamily="34" charset="0"/>
            </a:endParaRPr>
          </a:p>
          <a:p>
            <a:pPr marL="0" lvl="1" indent="0">
              <a:buNone/>
            </a:pPr>
            <a:r>
              <a:rPr lang="en-GB" sz="2200" dirty="0">
                <a:latin typeface="Arial"/>
                <a:cs typeface="Arial"/>
              </a:rPr>
              <a:t>The victim may have been criminally exploited even if the activity appears consensual. Child criminal exploitation does not always involve physical contact, it can also occur through the use of technology. The criminal exploitation of children is not confined to 'county lines' (see slide 12) but can also include other forms of criminal activity such as theft, acquisitive crime, knife crimes and other forms of criminality. </a:t>
            </a:r>
            <a:endParaRPr lang="en-GB" sz="22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a:xfrm>
            <a:off x="4233429" y="6322146"/>
            <a:ext cx="7619999" cy="365125"/>
          </a:xfrm>
        </p:spPr>
        <p:txBody>
          <a:bodyPr/>
          <a:lstStyle/>
          <a:p>
            <a:r>
              <a:rPr lang="en-GB"/>
              <a:t>Copyright © Kirklees Safeguarding Children Board June 2019</a:t>
            </a:r>
          </a:p>
        </p:txBody>
      </p:sp>
      <p:pic>
        <p:nvPicPr>
          <p:cNvPr id="5" name="Recorded Sound">
            <a:hlinkClick r:id="" action="ppaction://media"/>
            <a:extLst>
              <a:ext uri="{FF2B5EF4-FFF2-40B4-BE49-F238E27FC236}">
                <a16:creationId xmlns:a16="http://schemas.microsoft.com/office/drawing/2014/main" id="{EA71D7F2-33CC-4850-B1CE-5A8F753F73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0880" y="170729"/>
            <a:ext cx="871207" cy="871207"/>
          </a:xfrm>
          <a:prstGeom prst="rect">
            <a:avLst/>
          </a:prstGeom>
        </p:spPr>
      </p:pic>
    </p:spTree>
    <p:extLst>
      <p:ext uri="{BB962C8B-B14F-4D97-AF65-F5344CB8AC3E}">
        <p14:creationId xmlns:p14="http://schemas.microsoft.com/office/powerpoint/2010/main" val="9752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179" y="624110"/>
            <a:ext cx="8530389" cy="1280890"/>
          </a:xfrm>
        </p:spPr>
        <p:txBody>
          <a:bodyPr/>
          <a:lstStyle/>
          <a:p>
            <a:r>
              <a:rPr lang="en-GB" dirty="0">
                <a:latin typeface="Arial" panose="020B0604020202020204" pitchFamily="34" charset="0"/>
                <a:cs typeface="Arial" panose="020B0604020202020204" pitchFamily="34" charset="0"/>
              </a:rPr>
              <a:t>What do we mean by "Gang activity"?</a:t>
            </a:r>
          </a:p>
        </p:txBody>
      </p:sp>
      <p:sp>
        <p:nvSpPr>
          <p:cNvPr id="3" name="Content Placeholder 2"/>
          <p:cNvSpPr>
            <a:spLocks noGrp="1"/>
          </p:cNvSpPr>
          <p:nvPr>
            <p:ph idx="1"/>
          </p:nvPr>
        </p:nvSpPr>
        <p:spPr>
          <a:xfrm>
            <a:off x="1659467" y="2133600"/>
            <a:ext cx="9845145" cy="3777622"/>
          </a:xfrm>
        </p:spPr>
        <p:txBody>
          <a:bodyPr vert="horz" lIns="91440" tIns="45720" rIns="91440" bIns="45720" rtlCol="0" anchor="t">
            <a:normAutofit/>
          </a:bodyPr>
          <a:lstStyle/>
          <a:p>
            <a:pPr marL="0" indent="0">
              <a:buNone/>
            </a:pPr>
            <a:r>
              <a:rPr lang="en-GB" sz="2400" dirty="0">
                <a:latin typeface="Arial" panose="020B0604020202020204" pitchFamily="34" charset="0"/>
                <a:cs typeface="Arial" panose="020B0604020202020204" pitchFamily="34" charset="0"/>
              </a:rPr>
              <a:t>A gang is a relatively durable, predominantly street-based group of young people who:</a:t>
            </a:r>
          </a:p>
          <a:p>
            <a:pPr marL="0" indent="0">
              <a:buNone/>
            </a:pPr>
            <a:r>
              <a:rPr lang="en-GB" sz="2000" dirty="0">
                <a:latin typeface="Arial" panose="020B0604020202020204" pitchFamily="34" charset="0"/>
                <a:cs typeface="Arial" panose="020B0604020202020204" pitchFamily="34" charset="0"/>
              </a:rPr>
              <a:t>• See themselves (and are seen by others) as a discernible group;</a:t>
            </a:r>
          </a:p>
          <a:p>
            <a:pPr marL="0" indent="0">
              <a:buNone/>
            </a:pPr>
            <a:r>
              <a:rPr lang="en-GB" sz="2000" dirty="0">
                <a:latin typeface="Arial" panose="020B0604020202020204" pitchFamily="34" charset="0"/>
                <a:cs typeface="Arial" panose="020B0604020202020204" pitchFamily="34" charset="0"/>
              </a:rPr>
              <a:t>• Engage in a range of criminal activity and violence;</a:t>
            </a:r>
          </a:p>
          <a:p>
            <a:pPr marL="0" indent="0">
              <a:buNone/>
            </a:pPr>
            <a:r>
              <a:rPr lang="en-GB" sz="2000" dirty="0">
                <a:latin typeface="Arial" panose="020B0604020202020204" pitchFamily="34" charset="0"/>
                <a:cs typeface="Arial" panose="020B0604020202020204" pitchFamily="34" charset="0"/>
              </a:rPr>
              <a:t>• Identify with or lay claim over territory;</a:t>
            </a:r>
          </a:p>
          <a:p>
            <a:pPr marL="0" indent="0">
              <a:buNone/>
            </a:pPr>
            <a:r>
              <a:rPr lang="en-GB" sz="2000" dirty="0">
                <a:latin typeface="Arial" panose="020B0604020202020204" pitchFamily="34" charset="0"/>
                <a:cs typeface="Arial" panose="020B0604020202020204" pitchFamily="34" charset="0"/>
              </a:rPr>
              <a:t>• Have some form of identifying structural feature; and</a:t>
            </a:r>
          </a:p>
          <a:p>
            <a:pPr marL="0" indent="0">
              <a:buNone/>
            </a:pPr>
            <a:r>
              <a:rPr lang="en-GB" sz="2000" dirty="0">
                <a:latin typeface="Arial" panose="020B0604020202020204" pitchFamily="34" charset="0"/>
                <a:cs typeface="Arial" panose="020B0604020202020204" pitchFamily="34" charset="0"/>
              </a:rPr>
              <a:t>• Are often in conflict with other, similar, gangs.</a:t>
            </a:r>
          </a:p>
          <a:p>
            <a:pPr marL="0" indent="0">
              <a:buNone/>
            </a:pPr>
            <a:endParaRPr lang="en-GB" dirty="0"/>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5" name="Recorded Sound">
            <a:hlinkClick r:id="" action="ppaction://media"/>
            <a:extLst>
              <a:ext uri="{FF2B5EF4-FFF2-40B4-BE49-F238E27FC236}">
                <a16:creationId xmlns:a16="http://schemas.microsoft.com/office/drawing/2014/main" id="{B1518527-FBCF-4399-863D-7DE8BCF68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0368" y="540378"/>
            <a:ext cx="999664" cy="999664"/>
          </a:xfrm>
          <a:prstGeom prst="rect">
            <a:avLst/>
          </a:prstGeom>
        </p:spPr>
      </p:pic>
    </p:spTree>
    <p:extLst>
      <p:ext uri="{BB962C8B-B14F-4D97-AF65-F5344CB8AC3E}">
        <p14:creationId xmlns:p14="http://schemas.microsoft.com/office/powerpoint/2010/main" val="426263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What is County Lines? </a:t>
            </a:r>
          </a:p>
        </p:txBody>
      </p:sp>
      <p:sp>
        <p:nvSpPr>
          <p:cNvPr id="3" name="Content Placeholder 2"/>
          <p:cNvSpPr>
            <a:spLocks noGrp="1"/>
          </p:cNvSpPr>
          <p:nvPr>
            <p:ph idx="1"/>
          </p:nvPr>
        </p:nvSpPr>
        <p:spPr>
          <a:xfrm>
            <a:off x="1456267" y="1727200"/>
            <a:ext cx="10048345" cy="4184022"/>
          </a:xfrm>
        </p:spPr>
        <p:txBody>
          <a:bodyPr>
            <a:normAutofit/>
          </a:bodyPr>
          <a:lstStyle/>
          <a:p>
            <a:pPr marL="0" indent="0">
              <a:lnSpc>
                <a:spcPct val="150000"/>
              </a:lnSpc>
              <a:buNone/>
            </a:pPr>
            <a:r>
              <a:rPr lang="en-GB" sz="2400" dirty="0">
                <a:latin typeface="Arial" panose="020B0604020202020204" pitchFamily="34" charset="0"/>
                <a:cs typeface="Arial" panose="020B0604020202020204" pitchFamily="34" charset="0"/>
              </a:rPr>
              <a:t>County lines is a term used to describe gangs and organised criminal networks involved in exporting illegal drugs into one or more importing areas [within the UK], using dedicated mobile phone lines or other form of ‘deal line’. They are likely to exploit children and vulnerable adults to move and store the drugs and money and they will often use coercion, intimidation, violence (including sexual violence) and weapons. </a:t>
            </a:r>
          </a:p>
          <a:p>
            <a:pPr marL="0" indent="0">
              <a:buNone/>
            </a:pPr>
            <a:endParaRPr lang="en-GB" sz="2400" dirty="0"/>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6" name="Recorded Sound">
            <a:hlinkClick r:id="" action="ppaction://media"/>
            <a:extLst>
              <a:ext uri="{FF2B5EF4-FFF2-40B4-BE49-F238E27FC236}">
                <a16:creationId xmlns:a16="http://schemas.microsoft.com/office/drawing/2014/main" id="{AE8DD520-7BCB-4473-9560-4CFDE71E8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4466" y="566054"/>
            <a:ext cx="1161145" cy="1161145"/>
          </a:xfrm>
          <a:prstGeom prst="rect">
            <a:avLst/>
          </a:prstGeom>
        </p:spPr>
      </p:pic>
    </p:spTree>
    <p:extLst>
      <p:ext uri="{BB962C8B-B14F-4D97-AF65-F5344CB8AC3E}">
        <p14:creationId xmlns:p14="http://schemas.microsoft.com/office/powerpoint/2010/main" val="209455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a:cs typeface="Arial"/>
              </a:rPr>
              <a:t>What is Trafficking?</a:t>
            </a:r>
          </a:p>
        </p:txBody>
      </p:sp>
      <p:sp>
        <p:nvSpPr>
          <p:cNvPr id="3" name="Content Placeholder 2"/>
          <p:cNvSpPr>
            <a:spLocks noGrp="1"/>
          </p:cNvSpPr>
          <p:nvPr>
            <p:ph idx="1"/>
          </p:nvPr>
        </p:nvSpPr>
        <p:spPr>
          <a:xfrm>
            <a:off x="1371600" y="1351128"/>
            <a:ext cx="10133012" cy="4560094"/>
          </a:xfrm>
        </p:spPr>
        <p:txBody>
          <a:bodyPr vert="horz" lIns="91440" tIns="45720" rIns="91440" bIns="45720" rtlCol="0" anchor="t">
            <a:normAutofit fontScale="32500" lnSpcReduction="20000"/>
          </a:bodyPr>
          <a:lstStyle/>
          <a:p>
            <a:endParaRPr lang="en-GB" dirty="0"/>
          </a:p>
          <a:p>
            <a:pPr marL="0" indent="0">
              <a:lnSpc>
                <a:spcPct val="170000"/>
              </a:lnSpc>
              <a:buNone/>
            </a:pPr>
            <a:r>
              <a:rPr lang="en-GB" sz="6000" dirty="0">
                <a:latin typeface="Arial"/>
                <a:cs typeface="Arial"/>
              </a:rPr>
              <a:t>“Trafficking in persons” shall mean the recruitment, transportation, transfer, harbouring or receipt of persons, by means of the threat or use of force or other forms of coercion, of abduction, of fraud, of deception, of the abuse of power or of a position of vulnerability or of the giving or receiving of payments or benefits to achieve the consent of a person having control over another person, for the purpose of exploitation. Exploitation shall include, at a minimum, the exploitation of the prostitution of others or other forms of sexual exploitation, forced labour or services, slavery or practices similar to slavery, servitude or the removal of organs; </a:t>
            </a:r>
            <a:endParaRPr lang="en-GB" sz="6000" dirty="0">
              <a:latin typeface="Arial" panose="020B0604020202020204" pitchFamily="34" charset="0"/>
              <a:cs typeface="Arial" panose="020B0604020202020204" pitchFamily="34" charset="0"/>
            </a:endParaRPr>
          </a:p>
          <a:p>
            <a:pPr marL="114300" indent="0">
              <a:buNone/>
            </a:pPr>
            <a:endParaRPr lang="en-GB" i="1" dirty="0">
              <a:latin typeface="Arial" panose="020B0604020202020204" pitchFamily="34" charset="0"/>
              <a:cs typeface="Arial" panose="020B0604020202020204" pitchFamily="34" charset="0"/>
            </a:endParaRPr>
          </a:p>
          <a:p>
            <a:pPr marL="114300" indent="0" algn="r">
              <a:buNone/>
            </a:pPr>
            <a:endParaRPr lang="en-GB" sz="49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6" name="Recorded Sound">
            <a:hlinkClick r:id="" action="ppaction://media"/>
            <a:extLst>
              <a:ext uri="{FF2B5EF4-FFF2-40B4-BE49-F238E27FC236}">
                <a16:creationId xmlns:a16="http://schemas.microsoft.com/office/drawing/2014/main" id="{EF9E3437-9D39-4E55-90A5-52DD0CB605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9211" y="537815"/>
            <a:ext cx="817925" cy="817925"/>
          </a:xfrm>
          <a:prstGeom prst="rect">
            <a:avLst/>
          </a:prstGeom>
        </p:spPr>
      </p:pic>
    </p:spTree>
    <p:extLst>
      <p:ext uri="{BB962C8B-B14F-4D97-AF65-F5344CB8AC3E}">
        <p14:creationId xmlns:p14="http://schemas.microsoft.com/office/powerpoint/2010/main" val="97910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35564B-2FD2-4713-9CAE-88C834386149}"/>
              </a:ext>
            </a:extLst>
          </p:cNvPr>
          <p:cNvSpPr>
            <a:spLocks noGrp="1"/>
          </p:cNvSpPr>
          <p:nvPr>
            <p:ph type="ftr" sz="quarter" idx="11"/>
          </p:nvPr>
        </p:nvSpPr>
        <p:spPr/>
        <p:txBody>
          <a:bodyPr/>
          <a:lstStyle/>
          <a:p>
            <a:r>
              <a:rPr lang="en-GB"/>
              <a:t>Copyright © Kirklees Safeguarding Children Board April 2020</a:t>
            </a:r>
          </a:p>
        </p:txBody>
      </p:sp>
      <p:pic>
        <p:nvPicPr>
          <p:cNvPr id="21" name="Picture 21" descr="A close up of a sign&#10;&#10;Description automatically generated">
            <a:extLst>
              <a:ext uri="{FF2B5EF4-FFF2-40B4-BE49-F238E27FC236}">
                <a16:creationId xmlns:a16="http://schemas.microsoft.com/office/drawing/2014/main" id="{A352CCF1-EDE9-4142-AAF7-80615C55E6B6}"/>
              </a:ext>
            </a:extLst>
          </p:cNvPr>
          <p:cNvPicPr>
            <a:picLocks noGrp="1" noChangeAspect="1"/>
          </p:cNvPicPr>
          <p:nvPr>
            <p:ph idx="4294967295"/>
          </p:nvPr>
        </p:nvPicPr>
        <p:blipFill>
          <a:blip r:embed="rId5"/>
          <a:stretch>
            <a:fillRect/>
          </a:stretch>
        </p:blipFill>
        <p:spPr>
          <a:xfrm>
            <a:off x="1296030" y="1313491"/>
            <a:ext cx="9875178" cy="4416336"/>
          </a:xfrm>
        </p:spPr>
      </p:pic>
      <p:pic>
        <p:nvPicPr>
          <p:cNvPr id="2" name="Recorded Sound">
            <a:hlinkClick r:id="" action="ppaction://media"/>
            <a:extLst>
              <a:ext uri="{FF2B5EF4-FFF2-40B4-BE49-F238E27FC236}">
                <a16:creationId xmlns:a16="http://schemas.microsoft.com/office/drawing/2014/main" id="{FA121F8A-4320-40E9-B6B2-D79FD33654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8084" y="153867"/>
            <a:ext cx="974306" cy="974306"/>
          </a:xfrm>
          <a:prstGeom prst="rect">
            <a:avLst/>
          </a:prstGeom>
        </p:spPr>
      </p:pic>
    </p:spTree>
    <p:extLst>
      <p:ext uri="{BB962C8B-B14F-4D97-AF65-F5344CB8AC3E}">
        <p14:creationId xmlns:p14="http://schemas.microsoft.com/office/powerpoint/2010/main" val="392282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654" y="357067"/>
            <a:ext cx="9589958" cy="1280890"/>
          </a:xfrm>
        </p:spPr>
        <p:txBody>
          <a:bodyPr/>
          <a:lstStyle/>
          <a:p>
            <a:r>
              <a:rPr lang="en-GB" dirty="0">
                <a:latin typeface="Arial" panose="020B0604020202020204" pitchFamily="34" charset="0"/>
                <a:cs typeface="Arial" panose="020B0604020202020204" pitchFamily="34" charset="0"/>
              </a:rPr>
              <a:t>What is Internal Trafficking?</a:t>
            </a:r>
          </a:p>
        </p:txBody>
      </p:sp>
      <p:sp>
        <p:nvSpPr>
          <p:cNvPr id="3" name="Content Placeholder 2"/>
          <p:cNvSpPr>
            <a:spLocks noGrp="1"/>
          </p:cNvSpPr>
          <p:nvPr>
            <p:ph idx="1"/>
          </p:nvPr>
        </p:nvSpPr>
        <p:spPr>
          <a:xfrm>
            <a:off x="1405467" y="1159138"/>
            <a:ext cx="9761866" cy="3777622"/>
          </a:xfrm>
        </p:spPr>
        <p:txBody>
          <a:bodyPr vert="horz" lIns="91440" tIns="45720" rIns="91440" bIns="45720" rtlCol="0" anchor="t">
            <a:normAutofit/>
          </a:bodyPr>
          <a:lstStyle/>
          <a:p>
            <a:pPr marL="0" indent="0">
              <a:buNone/>
            </a:pPr>
            <a:r>
              <a:rPr lang="en-GB" sz="2000" dirty="0">
                <a:latin typeface="Arial" panose="020B0604020202020204" pitchFamily="34" charset="0"/>
                <a:cs typeface="Arial" panose="020B0604020202020204" pitchFamily="34" charset="0"/>
              </a:rPr>
              <a:t>Many children are trafficked from abroad but children can also be trafficked from one part of the UK to another or even one street to another, this is known as </a:t>
            </a:r>
            <a:r>
              <a:rPr lang="en-GB" sz="2000" i="1" dirty="0">
                <a:latin typeface="Arial" panose="020B0604020202020204" pitchFamily="34" charset="0"/>
                <a:cs typeface="Arial" panose="020B0604020202020204" pitchFamily="34" charset="0"/>
              </a:rPr>
              <a:t>internal trafficking </a:t>
            </a:r>
            <a:endParaRPr lang="en-US" sz="2000" dirty="0">
              <a:latin typeface="Arial" panose="020B0604020202020204" pitchFamily="34" charset="0"/>
              <a:cs typeface="Arial" panose="020B0604020202020204" pitchFamily="34" charset="0"/>
            </a:endParaRPr>
          </a:p>
          <a:p>
            <a:endParaRPr lang="en-GB" i="1" dirty="0"/>
          </a:p>
        </p:txBody>
      </p:sp>
      <p:sp>
        <p:nvSpPr>
          <p:cNvPr id="4" name="Footer Placeholder 3"/>
          <p:cNvSpPr>
            <a:spLocks noGrp="1"/>
          </p:cNvSpPr>
          <p:nvPr>
            <p:ph type="ftr" sz="quarter" idx="11"/>
          </p:nvPr>
        </p:nvSpPr>
        <p:spPr>
          <a:xfrm>
            <a:off x="2489200" y="6318370"/>
            <a:ext cx="7619999" cy="365125"/>
          </a:xfrm>
        </p:spPr>
        <p:txBody>
          <a:bodyPr/>
          <a:lstStyle/>
          <a:p>
            <a:r>
              <a:rPr lang="en-GB"/>
              <a:t>Copyright © Kirklees Safeguarding Children Board June 2019</a:t>
            </a:r>
          </a:p>
        </p:txBody>
      </p:sp>
      <p:pic>
        <p:nvPicPr>
          <p:cNvPr id="5" name="Picture 5" descr="A screenshot of a cell phone&#10;&#10;Description automatically generated">
            <a:extLst>
              <a:ext uri="{FF2B5EF4-FFF2-40B4-BE49-F238E27FC236}">
                <a16:creationId xmlns:a16="http://schemas.microsoft.com/office/drawing/2014/main" id="{0FA0ED4F-8128-473A-826D-7C9978C64F17}"/>
              </a:ext>
            </a:extLst>
          </p:cNvPr>
          <p:cNvPicPr>
            <a:picLocks noChangeAspect="1"/>
          </p:cNvPicPr>
          <p:nvPr/>
        </p:nvPicPr>
        <p:blipFill>
          <a:blip r:embed="rId7"/>
          <a:stretch>
            <a:fillRect/>
          </a:stretch>
        </p:blipFill>
        <p:spPr>
          <a:xfrm>
            <a:off x="1914654" y="2440028"/>
            <a:ext cx="8494142" cy="3725595"/>
          </a:xfrm>
          <a:prstGeom prst="rect">
            <a:avLst/>
          </a:prstGeom>
        </p:spPr>
      </p:pic>
      <p:pic>
        <p:nvPicPr>
          <p:cNvPr id="6" name="Recorded Sound">
            <a:hlinkClick r:id="" action="ppaction://media"/>
            <a:extLst>
              <a:ext uri="{FF2B5EF4-FFF2-40B4-BE49-F238E27FC236}">
                <a16:creationId xmlns:a16="http://schemas.microsoft.com/office/drawing/2014/main" id="{C560B552-4503-452F-A704-CDEF6ACA92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pic>
        <p:nvPicPr>
          <p:cNvPr id="8" name="Recorded Sound">
            <a:hlinkClick r:id="" action="ppaction://media"/>
            <a:extLst>
              <a:ext uri="{FF2B5EF4-FFF2-40B4-BE49-F238E27FC236}">
                <a16:creationId xmlns:a16="http://schemas.microsoft.com/office/drawing/2014/main" id="{D1CAECC6-0C18-41CC-9054-8E6A8C18ED1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659979" y="214629"/>
            <a:ext cx="902137" cy="902137"/>
          </a:xfrm>
          <a:prstGeom prst="rect">
            <a:avLst/>
          </a:prstGeom>
        </p:spPr>
      </p:pic>
    </p:spTree>
    <p:extLst>
      <p:ext uri="{BB962C8B-B14F-4D97-AF65-F5344CB8AC3E}">
        <p14:creationId xmlns:p14="http://schemas.microsoft.com/office/powerpoint/2010/main" val="53997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4D71-408A-4CCE-A90C-EB700618A1E7}"/>
              </a:ext>
            </a:extLst>
          </p:cNvPr>
          <p:cNvSpPr>
            <a:spLocks noGrp="1"/>
          </p:cNvSpPr>
          <p:nvPr>
            <p:ph type="title"/>
          </p:nvPr>
        </p:nvSpPr>
        <p:spPr>
          <a:xfrm>
            <a:off x="1687669" y="256411"/>
            <a:ext cx="5469467" cy="1630661"/>
          </a:xfrm>
        </p:spPr>
        <p:txBody>
          <a:bodyPr>
            <a:normAutofit/>
          </a:bodyPr>
          <a:lstStyle/>
          <a:p>
            <a:r>
              <a:rPr lang="en-GB" sz="3200" dirty="0">
                <a:solidFill>
                  <a:srgbClr val="000000"/>
                </a:solidFill>
                <a:latin typeface="Arial" panose="020B0604020202020204" pitchFamily="34" charset="0"/>
                <a:ea typeface="+mj-lt"/>
                <a:cs typeface="Arial" panose="020B0604020202020204" pitchFamily="34" charset="0"/>
              </a:rPr>
              <a:t>Online grooming/coercion and control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41B4327-A03C-452B-B01D-2DDE12667337}"/>
              </a:ext>
            </a:extLst>
          </p:cNvPr>
          <p:cNvSpPr>
            <a:spLocks noGrp="1"/>
          </p:cNvSpPr>
          <p:nvPr>
            <p:ph idx="1"/>
          </p:nvPr>
        </p:nvSpPr>
        <p:spPr>
          <a:xfrm>
            <a:off x="789455" y="1634009"/>
            <a:ext cx="5645212" cy="4174123"/>
          </a:xfrm>
        </p:spPr>
        <p:txBody>
          <a:bodyPr vert="horz" lIns="91440" tIns="45720" rIns="91440" bIns="45720" rtlCol="0" anchor="t">
            <a:normAutofit/>
          </a:bodyPr>
          <a:lstStyle/>
          <a:p>
            <a:pPr marL="0" indent="0">
              <a:lnSpc>
                <a:spcPct val="150000"/>
              </a:lnSpc>
              <a:buNone/>
            </a:pPr>
            <a:r>
              <a:rPr lang="en-GB" dirty="0">
                <a:latin typeface="Arial" panose="020B0604020202020204" pitchFamily="34" charset="0"/>
                <a:ea typeface="+mn-lt"/>
                <a:cs typeface="Arial" panose="020B0604020202020204" pitchFamily="34" charset="0"/>
              </a:rPr>
              <a:t>To groom someone is to prepare someone to do something (often but not exclusively) sexual for the benefit of the person making contact.</a:t>
            </a:r>
          </a:p>
          <a:p>
            <a:pPr marL="0" indent="0">
              <a:lnSpc>
                <a:spcPct val="150000"/>
              </a:lnSpc>
              <a:buNone/>
            </a:pPr>
            <a:r>
              <a:rPr lang="en-GB" dirty="0">
                <a:solidFill>
                  <a:srgbClr val="000000"/>
                </a:solidFill>
                <a:latin typeface="Arial" panose="020B0604020202020204" pitchFamily="34" charset="0"/>
                <a:cs typeface="Arial" panose="020B0604020202020204" pitchFamily="34" charset="0"/>
              </a:rPr>
              <a:t>Online grooming can exert a powerful influence on adolescents through 'virtual' contact and coercion.</a:t>
            </a:r>
          </a:p>
          <a:p>
            <a:pPr marL="0" indent="0">
              <a:lnSpc>
                <a:spcPct val="150000"/>
              </a:lnSpc>
              <a:buNone/>
            </a:pPr>
            <a:r>
              <a:rPr lang="en-GB" dirty="0">
                <a:solidFill>
                  <a:srgbClr val="000000"/>
                </a:solidFill>
                <a:latin typeface="Arial" panose="020B0604020202020204" pitchFamily="34" charset="0"/>
                <a:cs typeface="Arial" panose="020B0604020202020204" pitchFamily="34" charset="0"/>
              </a:rPr>
              <a:t>Removing or reducing online accessibility is difficult to achieve, as Internet access is everywhere – home, school, Internet cafes etc.</a:t>
            </a:r>
          </a:p>
        </p:txBody>
      </p:sp>
      <p:pic>
        <p:nvPicPr>
          <p:cNvPr id="5" name="Picture 3">
            <a:extLst>
              <a:ext uri="{FF2B5EF4-FFF2-40B4-BE49-F238E27FC236}">
                <a16:creationId xmlns:a16="http://schemas.microsoft.com/office/drawing/2014/main" id="{5ED5EC2C-8A5C-4075-83CA-00A72023633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01588" y="1306918"/>
            <a:ext cx="4684023" cy="48288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a:extLst>
              <a:ext uri="{FF2B5EF4-FFF2-40B4-BE49-F238E27FC236}">
                <a16:creationId xmlns:a16="http://schemas.microsoft.com/office/drawing/2014/main" id="{78720C69-2CCC-4D0E-B28C-385C7BC14E11}"/>
              </a:ext>
            </a:extLst>
          </p:cNvPr>
          <p:cNvSpPr>
            <a:spLocks noGrp="1"/>
          </p:cNvSpPr>
          <p:nvPr>
            <p:ph type="ftr" sz="quarter" idx="11"/>
          </p:nvPr>
        </p:nvSpPr>
        <p:spPr>
          <a:xfrm>
            <a:off x="1556278" y="6370984"/>
            <a:ext cx="7619999" cy="365125"/>
          </a:xfrm>
        </p:spPr>
        <p:txBody>
          <a:bodyPr>
            <a:normAutofit/>
          </a:bodyPr>
          <a:lstStyle/>
          <a:p>
            <a:pPr>
              <a:spcAft>
                <a:spcPts val="600"/>
              </a:spcAft>
            </a:pPr>
            <a:r>
              <a:rPr lang="en-GB" dirty="0"/>
              <a:t>Copyright © Kirklees Safeguarding Children Board April 2020</a:t>
            </a:r>
          </a:p>
        </p:txBody>
      </p:sp>
      <p:pic>
        <p:nvPicPr>
          <p:cNvPr id="7" name="Recorded Sound">
            <a:hlinkClick r:id="" action="ppaction://media"/>
            <a:extLst>
              <a:ext uri="{FF2B5EF4-FFF2-40B4-BE49-F238E27FC236}">
                <a16:creationId xmlns:a16="http://schemas.microsoft.com/office/drawing/2014/main" id="{8C7890AA-C3CB-4382-B17F-E5B665A69A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9902" y="85558"/>
            <a:ext cx="986184" cy="986184"/>
          </a:xfrm>
          <a:prstGeom prst="rect">
            <a:avLst/>
          </a:prstGeom>
        </p:spPr>
      </p:pic>
    </p:spTree>
    <p:extLst>
      <p:ext uri="{BB962C8B-B14F-4D97-AF65-F5344CB8AC3E}">
        <p14:creationId xmlns:p14="http://schemas.microsoft.com/office/powerpoint/2010/main" val="170266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Missing - Definitions</a:t>
            </a:r>
          </a:p>
        </p:txBody>
      </p:sp>
      <p:sp>
        <p:nvSpPr>
          <p:cNvPr id="3" name="Content Placeholder 2"/>
          <p:cNvSpPr>
            <a:spLocks noGrp="1"/>
          </p:cNvSpPr>
          <p:nvPr>
            <p:ph idx="1"/>
          </p:nvPr>
        </p:nvSpPr>
        <p:spPr>
          <a:xfrm>
            <a:off x="1574800" y="1744133"/>
            <a:ext cx="9929812" cy="4167089"/>
          </a:xfrm>
        </p:spPr>
        <p:txBody>
          <a:bodyPr vert="horz" lIns="91440" tIns="45720" rIns="91440" bIns="45720" rtlCol="0" anchor="t">
            <a:normAutofit/>
          </a:bodyPr>
          <a:lstStyle/>
          <a:p>
            <a:pPr>
              <a:lnSpc>
                <a:spcPct val="150000"/>
              </a:lnSpc>
            </a:pPr>
            <a:r>
              <a:rPr lang="en-GB" sz="2000" b="1" dirty="0">
                <a:latin typeface="Arial" panose="020B0604020202020204" pitchFamily="34" charset="0"/>
                <a:cs typeface="Arial" panose="020B0604020202020204" pitchFamily="34" charset="0"/>
              </a:rPr>
              <a:t>Missing child </a:t>
            </a:r>
            <a:r>
              <a:rPr lang="en-GB" sz="2000" dirty="0">
                <a:latin typeface="Arial" panose="020B0604020202020204" pitchFamily="34" charset="0"/>
                <a:cs typeface="Arial" panose="020B0604020202020204" pitchFamily="34" charset="0"/>
              </a:rPr>
              <a:t>	A child reported as missing to the Police by their family or carers. 	</a:t>
            </a:r>
          </a:p>
          <a:p>
            <a:pPr>
              <a:lnSpc>
                <a:spcPct val="150000"/>
              </a:lnSpc>
            </a:pPr>
            <a:r>
              <a:rPr lang="en-GB" sz="2000" b="1" dirty="0">
                <a:latin typeface="Arial" panose="020B0604020202020204" pitchFamily="34" charset="0"/>
                <a:cs typeface="Arial" panose="020B0604020202020204" pitchFamily="34" charset="0"/>
              </a:rPr>
              <a:t>Absent Child </a:t>
            </a:r>
            <a:r>
              <a:rPr lang="en-GB" sz="2000" dirty="0">
                <a:latin typeface="Arial" panose="020B0604020202020204" pitchFamily="34" charset="0"/>
                <a:cs typeface="Arial" panose="020B0604020202020204" pitchFamily="34" charset="0"/>
              </a:rPr>
              <a:t>	A child not at a place where they are expected or required to be. 	</a:t>
            </a:r>
            <a:r>
              <a:rPr lang="en-GB" sz="2000" dirty="0">
                <a:highlight>
                  <a:srgbClr val="FFFF00"/>
                </a:highlight>
                <a:latin typeface="Arial" panose="020B0604020202020204" pitchFamily="34" charset="0"/>
                <a:cs typeface="Arial" panose="020B0604020202020204" pitchFamily="34" charset="0"/>
              </a:rPr>
              <a:t>	</a:t>
            </a:r>
          </a:p>
          <a:p>
            <a:pPr>
              <a:lnSpc>
                <a:spcPct val="150000"/>
              </a:lnSpc>
            </a:pPr>
            <a:r>
              <a:rPr lang="en-GB" sz="2000" b="1" dirty="0">
                <a:latin typeface="Arial" panose="020B0604020202020204" pitchFamily="34" charset="0"/>
                <a:cs typeface="Arial" panose="020B0604020202020204" pitchFamily="34" charset="0"/>
              </a:rPr>
              <a:t>Away from placement without authorisation </a:t>
            </a:r>
            <a:r>
              <a:rPr lang="en-GB" sz="2000" dirty="0">
                <a:latin typeface="Arial" panose="020B0604020202020204" pitchFamily="34" charset="0"/>
                <a:cs typeface="Arial" panose="020B0604020202020204" pitchFamily="34" charset="0"/>
              </a:rPr>
              <a:t>A Child Looked After whose whereabouts are known but who is not at their placement or place they are expected to be and the </a:t>
            </a:r>
            <a:r>
              <a:rPr lang="en-GB" sz="2000" i="1" dirty="0">
                <a:latin typeface="Arial" panose="020B0604020202020204" pitchFamily="34" charset="0"/>
                <a:cs typeface="Arial" panose="020B0604020202020204" pitchFamily="34" charset="0"/>
              </a:rPr>
              <a:t>carer has concerns or the incident has been notified to the local authority or the Police. </a:t>
            </a:r>
            <a:r>
              <a:rPr lang="en-GB" sz="2000" dirty="0">
                <a:latin typeface="Arial" panose="020B0604020202020204" pitchFamily="34" charset="0"/>
                <a:cs typeface="Arial" panose="020B0604020202020204" pitchFamily="34" charset="0"/>
              </a:rPr>
              <a:t>	</a:t>
            </a:r>
          </a:p>
          <a:p>
            <a:endParaRPr lang="en-GB" dirty="0"/>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6" name="Recorded Sound">
            <a:hlinkClick r:id="" action="ppaction://media"/>
            <a:extLst>
              <a:ext uri="{FF2B5EF4-FFF2-40B4-BE49-F238E27FC236}">
                <a16:creationId xmlns:a16="http://schemas.microsoft.com/office/drawing/2014/main" id="{617EA78D-6709-400E-B3D5-985D581DA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4764" y="382868"/>
            <a:ext cx="1345380" cy="1345380"/>
          </a:xfrm>
          <a:prstGeom prst="rect">
            <a:avLst/>
          </a:prstGeom>
        </p:spPr>
      </p:pic>
    </p:spTree>
    <p:extLst>
      <p:ext uri="{BB962C8B-B14F-4D97-AF65-F5344CB8AC3E}">
        <p14:creationId xmlns:p14="http://schemas.microsoft.com/office/powerpoint/2010/main" val="13939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367" y="320846"/>
            <a:ext cx="8911687" cy="1280890"/>
          </a:xfrm>
        </p:spPr>
        <p:txBody>
          <a:bodyPr/>
          <a:lstStyle/>
          <a:p>
            <a:r>
              <a:rPr lang="en-GB" dirty="0">
                <a:latin typeface="Arial" panose="020B0604020202020204" pitchFamily="34" charset="0"/>
                <a:cs typeface="Arial" panose="020B0604020202020204" pitchFamily="34" charset="0"/>
              </a:rPr>
              <a:t>Traditional reach of child protection</a:t>
            </a:r>
          </a:p>
        </p:txBody>
      </p:sp>
      <p:graphicFrame>
        <p:nvGraphicFramePr>
          <p:cNvPr id="6" name="Diagram 5"/>
          <p:cNvGraphicFramePr/>
          <p:nvPr>
            <p:extLst>
              <p:ext uri="{D42A27DB-BD31-4B8C-83A1-F6EECF244321}">
                <p14:modId xmlns:p14="http://schemas.microsoft.com/office/powerpoint/2010/main" val="1393922456"/>
              </p:ext>
            </p:extLst>
          </p:nvPr>
        </p:nvGraphicFramePr>
        <p:xfrm>
          <a:off x="-531317" y="1264555"/>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 7"/>
          <p:cNvGraphicFramePr/>
          <p:nvPr>
            <p:extLst>
              <p:ext uri="{D42A27DB-BD31-4B8C-83A1-F6EECF244321}">
                <p14:modId xmlns:p14="http://schemas.microsoft.com/office/powerpoint/2010/main" val="1600250556"/>
              </p:ext>
            </p:extLst>
          </p:nvPr>
        </p:nvGraphicFramePr>
        <p:xfrm>
          <a:off x="7185151" y="1605659"/>
          <a:ext cx="4597117" cy="453587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10" name="Straight Arrow Connector 9"/>
          <p:cNvCxnSpPr/>
          <p:nvPr/>
        </p:nvCxnSpPr>
        <p:spPr>
          <a:xfrm flipH="1" flipV="1">
            <a:off x="4062334" y="4407108"/>
            <a:ext cx="2578309" cy="14090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137285" y="5636302"/>
            <a:ext cx="2503358" cy="1798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GB"/>
              <a:t>Copyright © Kirklees Safeguarding Children Board June 2019</a:t>
            </a:r>
          </a:p>
        </p:txBody>
      </p:sp>
      <p:pic>
        <p:nvPicPr>
          <p:cNvPr id="7" name="Recorded Sound">
            <a:hlinkClick r:id="" action="ppaction://media"/>
            <a:extLst>
              <a:ext uri="{FF2B5EF4-FFF2-40B4-BE49-F238E27FC236}">
                <a16:creationId xmlns:a16="http://schemas.microsoft.com/office/drawing/2014/main" id="{1E2EB459-6BBF-40E1-91F6-C3FBA77F906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621264" y="299032"/>
            <a:ext cx="869777" cy="869777"/>
          </a:xfrm>
          <a:prstGeom prst="rect">
            <a:avLst/>
          </a:prstGeom>
        </p:spPr>
      </p:pic>
    </p:spTree>
    <p:extLst>
      <p:ext uri="{BB962C8B-B14F-4D97-AF65-F5344CB8AC3E}">
        <p14:creationId xmlns:p14="http://schemas.microsoft.com/office/powerpoint/2010/main" val="137725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54EEEBD9-D37D-42B9-BE64-2C102B1D6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 name="Rectangle 11">
            <a:extLst>
              <a:ext uri="{FF2B5EF4-FFF2-40B4-BE49-F238E27FC236}">
                <a16:creationId xmlns:a16="http://schemas.microsoft.com/office/drawing/2014/main" id="{A2F47212-081A-4E41-8623-C5BD41ADD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1" y="643467"/>
            <a:ext cx="8959322" cy="5571066"/>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close up of a logo&#10;&#10;Description automatically generated">
            <a:extLst>
              <a:ext uri="{FF2B5EF4-FFF2-40B4-BE49-F238E27FC236}">
                <a16:creationId xmlns:a16="http://schemas.microsoft.com/office/drawing/2014/main" id="{CD35FB9B-BB69-479F-B66E-EEC0C03EC35B}"/>
              </a:ext>
            </a:extLst>
          </p:cNvPr>
          <p:cNvPicPr>
            <a:picLocks noChangeAspect="1"/>
          </p:cNvPicPr>
          <p:nvPr/>
        </p:nvPicPr>
        <p:blipFill>
          <a:blip r:embed="rId5"/>
          <a:stretch>
            <a:fillRect/>
          </a:stretch>
        </p:blipFill>
        <p:spPr>
          <a:xfrm>
            <a:off x="3529170" y="1719773"/>
            <a:ext cx="7083152" cy="4154521"/>
          </a:xfrm>
          <a:prstGeom prst="rect">
            <a:avLst/>
          </a:prstGeom>
        </p:spPr>
      </p:pic>
      <p:sp>
        <p:nvSpPr>
          <p:cNvPr id="4" name="Footer Placeholder 3">
            <a:extLst>
              <a:ext uri="{FF2B5EF4-FFF2-40B4-BE49-F238E27FC236}">
                <a16:creationId xmlns:a16="http://schemas.microsoft.com/office/drawing/2014/main" id="{B86F41CA-8A13-455C-9893-A5D821F11A3A}"/>
              </a:ext>
            </a:extLst>
          </p:cNvPr>
          <p:cNvSpPr>
            <a:spLocks noGrp="1"/>
          </p:cNvSpPr>
          <p:nvPr>
            <p:ph type="ftr" sz="quarter" idx="11"/>
          </p:nvPr>
        </p:nvSpPr>
        <p:spPr>
          <a:xfrm>
            <a:off x="2589212" y="6350968"/>
            <a:ext cx="7619999" cy="365125"/>
          </a:xfrm>
        </p:spPr>
        <p:txBody>
          <a:bodyPr>
            <a:normAutofit/>
          </a:bodyPr>
          <a:lstStyle/>
          <a:p>
            <a:pPr>
              <a:spcAft>
                <a:spcPts val="600"/>
              </a:spcAft>
            </a:pPr>
            <a:r>
              <a:rPr lang="en-GB"/>
              <a:t>Copyright © Kirklees Safeguarding Children Board April 2020</a:t>
            </a:r>
          </a:p>
        </p:txBody>
      </p:sp>
      <p:sp>
        <p:nvSpPr>
          <p:cNvPr id="3" name="Content Placeholder 2">
            <a:extLst>
              <a:ext uri="{FF2B5EF4-FFF2-40B4-BE49-F238E27FC236}">
                <a16:creationId xmlns:a16="http://schemas.microsoft.com/office/drawing/2014/main" id="{3A28015E-CEAC-4342-B4C2-8AC64FCD0A1A}"/>
              </a:ext>
            </a:extLst>
          </p:cNvPr>
          <p:cNvSpPr>
            <a:spLocks noGrp="1"/>
          </p:cNvSpPr>
          <p:nvPr>
            <p:ph idx="4294967295"/>
          </p:nvPr>
        </p:nvSpPr>
        <p:spPr>
          <a:xfrm>
            <a:off x="3276600" y="2133600"/>
            <a:ext cx="8915400" cy="3778250"/>
          </a:xfrm>
        </p:spPr>
        <p:txBody>
          <a:bodyPr vert="horz" lIns="91440" tIns="45720" rIns="91440" bIns="45720" rtlCol="0" anchor="t">
            <a:normAutofit/>
          </a:bodyPr>
          <a:lstStyle/>
          <a:p>
            <a:pPr marL="0" indent="0">
              <a:buNone/>
            </a:pPr>
            <a:endParaRPr lang="en-US"/>
          </a:p>
          <a:p>
            <a:endParaRPr lang="en-US"/>
          </a:p>
        </p:txBody>
      </p:sp>
      <p:sp>
        <p:nvSpPr>
          <p:cNvPr id="2" name="TextBox 1">
            <a:extLst>
              <a:ext uri="{FF2B5EF4-FFF2-40B4-BE49-F238E27FC236}">
                <a16:creationId xmlns:a16="http://schemas.microsoft.com/office/drawing/2014/main" id="{7A3814C4-2A0F-46D5-BFD0-770A62499D30}"/>
              </a:ext>
            </a:extLst>
          </p:cNvPr>
          <p:cNvSpPr txBox="1"/>
          <p:nvPr/>
        </p:nvSpPr>
        <p:spPr>
          <a:xfrm>
            <a:off x="3048000" y="1043796"/>
            <a:ext cx="49276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Contextual approach</a:t>
            </a:r>
            <a:r>
              <a:rPr lang="en-US" dirty="0"/>
              <a:t> </a:t>
            </a:r>
          </a:p>
        </p:txBody>
      </p:sp>
      <p:pic>
        <p:nvPicPr>
          <p:cNvPr id="9" name="Recorded Sound">
            <a:hlinkClick r:id="" action="ppaction://media"/>
            <a:extLst>
              <a:ext uri="{FF2B5EF4-FFF2-40B4-BE49-F238E27FC236}">
                <a16:creationId xmlns:a16="http://schemas.microsoft.com/office/drawing/2014/main" id="{E58E9654-DCD9-4D56-85F4-0DB695FA88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8953" y="1043795"/>
            <a:ext cx="953369" cy="953369"/>
          </a:xfrm>
          <a:prstGeom prst="rect">
            <a:avLst/>
          </a:prstGeom>
        </p:spPr>
      </p:pic>
    </p:spTree>
    <p:extLst>
      <p:ext uri="{BB962C8B-B14F-4D97-AF65-F5344CB8AC3E}">
        <p14:creationId xmlns:p14="http://schemas.microsoft.com/office/powerpoint/2010/main" val="247209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0E9950-5494-485A-AF03-2FE3BAF4B3BD}"/>
              </a:ext>
            </a:extLst>
          </p:cNvPr>
          <p:cNvPicPr>
            <a:picLocks noChangeAspect="1"/>
          </p:cNvPicPr>
          <p:nvPr/>
        </p:nvPicPr>
        <p:blipFill>
          <a:blip r:embed="rId5"/>
          <a:stretch>
            <a:fillRect/>
          </a:stretch>
        </p:blipFill>
        <p:spPr>
          <a:xfrm>
            <a:off x="2104409" y="809339"/>
            <a:ext cx="7285351" cy="999831"/>
          </a:xfrm>
          <a:prstGeom prst="rect">
            <a:avLst/>
          </a:prstGeom>
        </p:spPr>
      </p:pic>
      <p:sp>
        <p:nvSpPr>
          <p:cNvPr id="3" name="Subtitle 2"/>
          <p:cNvSpPr>
            <a:spLocks noGrp="1"/>
          </p:cNvSpPr>
          <p:nvPr>
            <p:ph type="subTitle" idx="1"/>
          </p:nvPr>
        </p:nvSpPr>
        <p:spPr>
          <a:xfrm>
            <a:off x="1879652" y="2114984"/>
            <a:ext cx="9177369" cy="3768457"/>
          </a:xfrm>
        </p:spPr>
        <p:txBody>
          <a:bodyPr>
            <a:noAutofit/>
          </a:bodyPr>
          <a:lstStyle/>
          <a:p>
            <a:pPr lvl="0" defTabSz="914400">
              <a:lnSpc>
                <a:spcPct val="150000"/>
              </a:lnSpc>
              <a:spcBef>
                <a:spcPts val="0"/>
              </a:spcBef>
              <a:buClrTx/>
            </a:pPr>
            <a:r>
              <a:rPr lang="en-GB" sz="1700" dirty="0">
                <a:solidFill>
                  <a:srgbClr val="000000"/>
                </a:solidFill>
                <a:latin typeface="Arial"/>
              </a:rPr>
              <a:t>On 23 March 2020 the UK government stepped up measures to prevent the spread of coronavirus and save lives. </a:t>
            </a:r>
          </a:p>
          <a:p>
            <a:pPr lvl="0" defTabSz="914400">
              <a:lnSpc>
                <a:spcPct val="150000"/>
              </a:lnSpc>
              <a:spcBef>
                <a:spcPts val="0"/>
              </a:spcBef>
              <a:buClrTx/>
            </a:pPr>
            <a:r>
              <a:rPr lang="en-GB" sz="1700" dirty="0">
                <a:solidFill>
                  <a:srgbClr val="000000"/>
                </a:solidFill>
                <a:latin typeface="Arial"/>
              </a:rPr>
              <a:t>Businesses and workplaces should encourage their employees to work at home, wherever possible, people must not meet in groups of more than 2 in public places unless they live together or their job means that they have to. Events have been stopped including Kirklees safeguarding children classroom courses. </a:t>
            </a:r>
          </a:p>
          <a:p>
            <a:pPr lvl="0" defTabSz="914400">
              <a:lnSpc>
                <a:spcPct val="150000"/>
              </a:lnSpc>
              <a:spcBef>
                <a:spcPts val="0"/>
              </a:spcBef>
              <a:buClrTx/>
            </a:pPr>
            <a:endParaRPr lang="en-GB" sz="1700" dirty="0">
              <a:solidFill>
                <a:srgbClr val="000000"/>
              </a:solidFill>
              <a:latin typeface="Arial"/>
            </a:endParaRPr>
          </a:p>
          <a:p>
            <a:pPr lvl="0" defTabSz="914400">
              <a:lnSpc>
                <a:spcPct val="150000"/>
              </a:lnSpc>
              <a:spcBef>
                <a:spcPts val="0"/>
              </a:spcBef>
              <a:buClrTx/>
            </a:pPr>
            <a:r>
              <a:rPr lang="en-GB" sz="1700" dirty="0">
                <a:solidFill>
                  <a:srgbClr val="000000"/>
                </a:solidFill>
                <a:latin typeface="Arial"/>
              </a:rPr>
              <a:t>Kirklees is now offering online training that will help you to continue to do your day to day role and offer you opportunities for further reading.</a:t>
            </a:r>
          </a:p>
          <a:p>
            <a:endParaRPr lang="en-GB" sz="2400" dirty="0"/>
          </a:p>
        </p:txBody>
      </p:sp>
      <p:sp>
        <p:nvSpPr>
          <p:cNvPr id="7" name="Rectangle 6">
            <a:extLst>
              <a:ext uri="{FF2B5EF4-FFF2-40B4-BE49-F238E27FC236}">
                <a16:creationId xmlns:a16="http://schemas.microsoft.com/office/drawing/2014/main" id="{EFD24F2B-95FF-4FBE-8105-2D3006CA114C}"/>
              </a:ext>
            </a:extLst>
          </p:cNvPr>
          <p:cNvSpPr/>
          <p:nvPr/>
        </p:nvSpPr>
        <p:spPr>
          <a:xfrm>
            <a:off x="1617328" y="6418712"/>
            <a:ext cx="4851008" cy="276999"/>
          </a:xfrm>
          <a:prstGeom prst="rect">
            <a:avLst/>
          </a:prstGeom>
        </p:spPr>
        <p:txBody>
          <a:bodyPr wrap="none">
            <a:spAutoFit/>
          </a:bodyPr>
          <a:lstStyle/>
          <a:p>
            <a:pPr lvl="0"/>
            <a:r>
              <a:rPr lang="en-GB" sz="1200">
                <a:solidFill>
                  <a:prstClr val="black"/>
                </a:solidFill>
              </a:rPr>
              <a:t>Copyright Kirklees Safeguarding Children Partnership April 2020</a:t>
            </a:r>
          </a:p>
        </p:txBody>
      </p:sp>
      <p:pic>
        <p:nvPicPr>
          <p:cNvPr id="2" name="Recorded Sound">
            <a:hlinkClick r:id="" action="ppaction://media"/>
            <a:extLst>
              <a:ext uri="{FF2B5EF4-FFF2-40B4-BE49-F238E27FC236}">
                <a16:creationId xmlns:a16="http://schemas.microsoft.com/office/drawing/2014/main" id="{CD861CD3-269E-4A9A-A574-C94624ECE7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8398" y="548528"/>
            <a:ext cx="767653" cy="767653"/>
          </a:xfrm>
          <a:prstGeom prst="rect">
            <a:avLst/>
          </a:prstGeom>
        </p:spPr>
      </p:pic>
    </p:spTree>
    <p:extLst>
      <p:ext uri="{BB962C8B-B14F-4D97-AF65-F5344CB8AC3E}">
        <p14:creationId xmlns:p14="http://schemas.microsoft.com/office/powerpoint/2010/main" val="339683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10" y="357067"/>
            <a:ext cx="9853863" cy="1280890"/>
          </a:xfrm>
        </p:spPr>
        <p:txBody>
          <a:bodyPr/>
          <a:lstStyle/>
          <a:p>
            <a:r>
              <a:rPr lang="en-GB" dirty="0">
                <a:latin typeface="Arial" panose="020B0604020202020204" pitchFamily="34" charset="0"/>
                <a:cs typeface="Arial" panose="020B0604020202020204" pitchFamily="34" charset="0"/>
              </a:rPr>
              <a:t>Partnership working –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Referral and Information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18188607"/>
              </p:ext>
            </p:extLst>
          </p:nvPr>
        </p:nvGraphicFramePr>
        <p:xfrm>
          <a:off x="1922707" y="1804358"/>
          <a:ext cx="9853863" cy="47364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ooter Placeholder 2"/>
          <p:cNvSpPr>
            <a:spLocks noGrp="1"/>
          </p:cNvSpPr>
          <p:nvPr>
            <p:ph type="ftr" sz="quarter" idx="11"/>
          </p:nvPr>
        </p:nvSpPr>
        <p:spPr/>
        <p:txBody>
          <a:bodyPr/>
          <a:lstStyle/>
          <a:p>
            <a:r>
              <a:rPr lang="en-GB"/>
              <a:t>Copyright © Kirklees Safeguarding Children Board June 2019</a:t>
            </a:r>
          </a:p>
        </p:txBody>
      </p:sp>
      <p:pic>
        <p:nvPicPr>
          <p:cNvPr id="4" name="Recorded Sound">
            <a:hlinkClick r:id="" action="ppaction://media"/>
            <a:extLst>
              <a:ext uri="{FF2B5EF4-FFF2-40B4-BE49-F238E27FC236}">
                <a16:creationId xmlns:a16="http://schemas.microsoft.com/office/drawing/2014/main" id="{F3D0A176-B84A-4A6C-BC68-B96B8C0A486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63199" y="357067"/>
            <a:ext cx="1116273" cy="1116273"/>
          </a:xfrm>
          <a:prstGeom prst="rect">
            <a:avLst/>
          </a:prstGeom>
        </p:spPr>
      </p:pic>
    </p:spTree>
    <p:extLst>
      <p:ext uri="{BB962C8B-B14F-4D97-AF65-F5344CB8AC3E}">
        <p14:creationId xmlns:p14="http://schemas.microsoft.com/office/powerpoint/2010/main" val="179701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325" y="256245"/>
            <a:ext cx="8911687" cy="1280890"/>
          </a:xfrm>
        </p:spPr>
        <p:txBody>
          <a:bodyPr/>
          <a:lstStyle/>
          <a:p>
            <a:r>
              <a:rPr lang="en-GB" dirty="0">
                <a:latin typeface="Arial" panose="020B0604020202020204" pitchFamily="34" charset="0"/>
                <a:cs typeface="Arial" panose="020B0604020202020204" pitchFamily="34" charset="0"/>
              </a:rPr>
              <a:t>Push Factors</a:t>
            </a:r>
          </a:p>
        </p:txBody>
      </p:sp>
      <p:sp>
        <p:nvSpPr>
          <p:cNvPr id="3" name="Content Placeholder 2"/>
          <p:cNvSpPr>
            <a:spLocks noGrp="1"/>
          </p:cNvSpPr>
          <p:nvPr>
            <p:ph idx="1"/>
          </p:nvPr>
        </p:nvSpPr>
        <p:spPr>
          <a:xfrm>
            <a:off x="1804988" y="1032933"/>
            <a:ext cx="7796212" cy="5367867"/>
          </a:xfrm>
        </p:spPr>
        <p:txBody>
          <a:bodyPr vert="horz" lIns="91440" tIns="45720" rIns="91440" bIns="45720" rtlCol="0" anchor="t">
            <a:normAutofit/>
          </a:bodyPr>
          <a:lstStyle/>
          <a:p>
            <a:pPr marL="114300" indent="0" algn="ctr">
              <a:buNone/>
            </a:pPr>
            <a:r>
              <a:rPr lang="en-GB" i="1" dirty="0">
                <a:solidFill>
                  <a:srgbClr val="FF0000"/>
                </a:solidFill>
                <a:latin typeface="Arial" panose="020B0604020202020204" pitchFamily="34" charset="0"/>
                <a:cs typeface="Arial" panose="020B0604020202020204" pitchFamily="34" charset="0"/>
              </a:rPr>
              <a:t>Push Factors</a:t>
            </a:r>
            <a:r>
              <a:rPr lang="en-GB" i="1" dirty="0">
                <a:latin typeface="Arial" panose="020B0604020202020204" pitchFamily="34" charset="0"/>
                <a:cs typeface="Arial" panose="020B0604020202020204" pitchFamily="34" charset="0"/>
              </a:rPr>
              <a:t> - Reasons that could lead to a young person becoming distant from the people who would usually protect them</a:t>
            </a:r>
          </a:p>
          <a:p>
            <a:r>
              <a:rPr lang="en-GB" dirty="0">
                <a:latin typeface="Arial" panose="020B0604020202020204" pitchFamily="34" charset="0"/>
                <a:cs typeface="Arial" panose="020B0604020202020204" pitchFamily="34" charset="0"/>
              </a:rPr>
              <a:t>Living with domestic abuse</a:t>
            </a:r>
          </a:p>
          <a:p>
            <a:r>
              <a:rPr lang="en-GB" dirty="0">
                <a:latin typeface="Arial" panose="020B0604020202020204" pitchFamily="34" charset="0"/>
                <a:cs typeface="Arial" panose="020B0604020202020204" pitchFamily="34" charset="0"/>
              </a:rPr>
              <a:t>Being thrown out of home</a:t>
            </a:r>
          </a:p>
          <a:p>
            <a:r>
              <a:rPr lang="en-GB" dirty="0">
                <a:latin typeface="Arial" panose="020B0604020202020204" pitchFamily="34" charset="0"/>
                <a:cs typeface="Arial" panose="020B0604020202020204" pitchFamily="34" charset="0"/>
              </a:rPr>
              <a:t>Family behaviours and beliefs</a:t>
            </a:r>
          </a:p>
          <a:p>
            <a:r>
              <a:rPr lang="en-GB" dirty="0">
                <a:latin typeface="Arial" panose="020B0604020202020204" pitchFamily="34" charset="0"/>
                <a:cs typeface="Arial" panose="020B0604020202020204" pitchFamily="34" charset="0"/>
              </a:rPr>
              <a:t>Being in a residential or foster placement suffering abuse of any kind</a:t>
            </a:r>
          </a:p>
          <a:p>
            <a:r>
              <a:rPr lang="en-GB" dirty="0">
                <a:latin typeface="Arial" panose="020B0604020202020204" pitchFamily="34" charset="0"/>
                <a:cs typeface="Arial" panose="020B0604020202020204" pitchFamily="34" charset="0"/>
              </a:rPr>
              <a:t>Alcohol or substance misuse within the home</a:t>
            </a:r>
          </a:p>
          <a:p>
            <a:r>
              <a:rPr lang="en-GB" dirty="0">
                <a:latin typeface="Arial" panose="020B0604020202020204" pitchFamily="34" charset="0"/>
                <a:cs typeface="Arial" panose="020B0604020202020204" pitchFamily="34" charset="0"/>
              </a:rPr>
              <a:t>Parents with mental health problems</a:t>
            </a:r>
          </a:p>
          <a:p>
            <a:r>
              <a:rPr lang="en-GB" dirty="0">
                <a:latin typeface="Arial" panose="020B0604020202020204" pitchFamily="34" charset="0"/>
                <a:cs typeface="Arial" panose="020B0604020202020204" pitchFamily="34" charset="0"/>
              </a:rPr>
              <a:t>Having problems at, or not being in school</a:t>
            </a:r>
          </a:p>
          <a:p>
            <a:r>
              <a:rPr lang="en-GB" dirty="0">
                <a:latin typeface="Arial" panose="020B0604020202020204" pitchFamily="34" charset="0"/>
                <a:cs typeface="Arial" panose="020B0604020202020204" pitchFamily="34" charset="0"/>
              </a:rPr>
              <a:t>Being bullied or threatened</a:t>
            </a:r>
          </a:p>
          <a:p>
            <a:r>
              <a:rPr lang="en-GB" dirty="0">
                <a:latin typeface="Arial" panose="020B0604020202020204" pitchFamily="34" charset="0"/>
                <a:cs typeface="Arial" panose="020B0604020202020204" pitchFamily="34" charset="0"/>
              </a:rPr>
              <a:t>Having siblings with difficulties</a:t>
            </a:r>
          </a:p>
          <a:p>
            <a:r>
              <a:rPr lang="en-GB" dirty="0">
                <a:latin typeface="Arial" panose="020B0604020202020204" pitchFamily="34" charset="0"/>
                <a:cs typeface="Arial" panose="020B0604020202020204" pitchFamily="34" charset="0"/>
              </a:rPr>
              <a:t>Being in trouble</a:t>
            </a:r>
          </a:p>
          <a:p>
            <a:r>
              <a:rPr lang="en-GB" dirty="0">
                <a:latin typeface="Arial" panose="020B0604020202020204" pitchFamily="34" charset="0"/>
                <a:cs typeface="Arial" panose="020B0604020202020204" pitchFamily="34" charset="0"/>
              </a:rPr>
              <a:t>Bereavement or significant loss</a:t>
            </a:r>
          </a:p>
        </p:txBody>
      </p:sp>
      <p:sp>
        <p:nvSpPr>
          <p:cNvPr id="4" name="Footer Placeholder 3"/>
          <p:cNvSpPr>
            <a:spLocks noGrp="1"/>
          </p:cNvSpPr>
          <p:nvPr>
            <p:ph type="ftr" sz="quarter" idx="11"/>
          </p:nvPr>
        </p:nvSpPr>
        <p:spPr>
          <a:xfrm>
            <a:off x="1607079" y="6400800"/>
            <a:ext cx="7619999" cy="365125"/>
          </a:xfrm>
        </p:spPr>
        <p:txBody>
          <a:bodyPr/>
          <a:lstStyle/>
          <a:p>
            <a:r>
              <a:rPr lang="en-GB" dirty="0"/>
              <a:t>Copyright © Kirklees Safeguarding Children Board June 2019</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2716" y="3177402"/>
            <a:ext cx="3219492" cy="3140968"/>
          </a:xfrm>
          <a:prstGeom prst="rect">
            <a:avLst/>
          </a:prstGeom>
        </p:spPr>
      </p:pic>
      <p:pic>
        <p:nvPicPr>
          <p:cNvPr id="6" name="Recorded Sound">
            <a:hlinkClick r:id="" action="ppaction://media"/>
            <a:extLst>
              <a:ext uri="{FF2B5EF4-FFF2-40B4-BE49-F238E27FC236}">
                <a16:creationId xmlns:a16="http://schemas.microsoft.com/office/drawing/2014/main" id="{2A0DCC89-843A-4EF7-B408-AAE261AF81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87011" y="356378"/>
            <a:ext cx="1117601" cy="1117601"/>
          </a:xfrm>
          <a:prstGeom prst="rect">
            <a:avLst/>
          </a:prstGeom>
        </p:spPr>
      </p:pic>
    </p:spTree>
    <p:extLst>
      <p:ext uri="{BB962C8B-B14F-4D97-AF65-F5344CB8AC3E}">
        <p14:creationId xmlns:p14="http://schemas.microsoft.com/office/powerpoint/2010/main" val="64423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7007" y="158151"/>
            <a:ext cx="9180513" cy="6884988"/>
          </a:xfrm>
        </p:spPr>
      </p:pic>
      <p:sp>
        <p:nvSpPr>
          <p:cNvPr id="2" name="Footer Placeholder 1"/>
          <p:cNvSpPr>
            <a:spLocks noGrp="1"/>
          </p:cNvSpPr>
          <p:nvPr>
            <p:ph type="ftr" sz="quarter" idx="11"/>
          </p:nvPr>
        </p:nvSpPr>
        <p:spPr/>
        <p:txBody>
          <a:bodyPr/>
          <a:lstStyle/>
          <a:p>
            <a:r>
              <a:rPr lang="en-GB"/>
              <a:t>Copyright © Kirklees Safeguarding Children Board June 2019</a:t>
            </a:r>
          </a:p>
        </p:txBody>
      </p:sp>
      <p:pic>
        <p:nvPicPr>
          <p:cNvPr id="3" name="Recorded Sound">
            <a:hlinkClick r:id="" action="ppaction://media"/>
            <a:extLst>
              <a:ext uri="{FF2B5EF4-FFF2-40B4-BE49-F238E27FC236}">
                <a16:creationId xmlns:a16="http://schemas.microsoft.com/office/drawing/2014/main" id="{C03A69BA-5274-4DE0-9B4F-850A21F8D2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7520" y="158151"/>
            <a:ext cx="1035304" cy="1035304"/>
          </a:xfrm>
          <a:prstGeom prst="rect">
            <a:avLst/>
          </a:prstGeom>
        </p:spPr>
      </p:pic>
    </p:spTree>
    <p:extLst>
      <p:ext uri="{BB962C8B-B14F-4D97-AF65-F5344CB8AC3E}">
        <p14:creationId xmlns:p14="http://schemas.microsoft.com/office/powerpoint/2010/main" val="426739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289941"/>
            <a:ext cx="8911687" cy="1280890"/>
          </a:xfrm>
        </p:spPr>
        <p:txBody>
          <a:bodyPr/>
          <a:lstStyle/>
          <a:p>
            <a:r>
              <a:rPr lang="en-GB" dirty="0"/>
              <a:t> </a:t>
            </a:r>
            <a:r>
              <a:rPr lang="en-GB" dirty="0">
                <a:latin typeface="Arial" panose="020B0604020202020204" pitchFamily="34" charset="0"/>
                <a:cs typeface="Arial" panose="020B0604020202020204" pitchFamily="34" charset="0"/>
              </a:rPr>
              <a:t>Pull Factors</a:t>
            </a:r>
          </a:p>
        </p:txBody>
      </p:sp>
      <p:sp>
        <p:nvSpPr>
          <p:cNvPr id="3" name="Content Placeholder 2"/>
          <p:cNvSpPr>
            <a:spLocks noGrp="1"/>
          </p:cNvSpPr>
          <p:nvPr>
            <p:ph idx="1"/>
          </p:nvPr>
        </p:nvSpPr>
        <p:spPr>
          <a:xfrm>
            <a:off x="1919536" y="1196752"/>
            <a:ext cx="7632848" cy="5184576"/>
          </a:xfrm>
        </p:spPr>
        <p:txBody>
          <a:bodyPr vert="horz" lIns="91440" tIns="45720" rIns="91440" bIns="45720" rtlCol="0" anchor="t">
            <a:normAutofit/>
          </a:bodyPr>
          <a:lstStyle/>
          <a:p>
            <a:pPr marL="114300" indent="0" algn="ctr">
              <a:buNone/>
            </a:pPr>
            <a:r>
              <a:rPr lang="en-GB" i="1" dirty="0">
                <a:solidFill>
                  <a:srgbClr val="FF0000"/>
                </a:solidFill>
                <a:latin typeface="Arial" panose="020B0604020202020204" pitchFamily="34" charset="0"/>
                <a:cs typeface="Arial" panose="020B0604020202020204" pitchFamily="34" charset="0"/>
              </a:rPr>
              <a:t>Pull Factors</a:t>
            </a:r>
            <a:r>
              <a:rPr lang="en-GB" i="1" dirty="0">
                <a:latin typeface="Arial" panose="020B0604020202020204" pitchFamily="34" charset="0"/>
                <a:cs typeface="Arial" panose="020B0604020202020204" pitchFamily="34" charset="0"/>
              </a:rPr>
              <a:t> - The grooming techniques used to gain the young person’s attention, admiration and affection often that often tap into their insecurities or desire for acceptance and status</a:t>
            </a:r>
          </a:p>
          <a:p>
            <a:r>
              <a:rPr lang="en-GB" dirty="0">
                <a:latin typeface="Arial" panose="020B0604020202020204" pitchFamily="34" charset="0"/>
                <a:cs typeface="Arial" panose="020B0604020202020204" pitchFamily="34" charset="0"/>
              </a:rPr>
              <a:t>Receiving alcohol, drugs, money or gifts</a:t>
            </a:r>
          </a:p>
          <a:p>
            <a:r>
              <a:rPr lang="en-GB" dirty="0">
                <a:latin typeface="Arial" panose="020B0604020202020204" pitchFamily="34" charset="0"/>
                <a:cs typeface="Arial" panose="020B0604020202020204" pitchFamily="34" charset="0"/>
              </a:rPr>
              <a:t>Getting a buzz and the excitement of doing something risky or forbidden</a:t>
            </a:r>
          </a:p>
          <a:p>
            <a:r>
              <a:rPr lang="en-GB" dirty="0">
                <a:latin typeface="Arial" panose="020B0604020202020204" pitchFamily="34" charset="0"/>
                <a:cs typeface="Arial" panose="020B0604020202020204" pitchFamily="34" charset="0"/>
              </a:rPr>
              <a:t>Feeling accepted</a:t>
            </a:r>
          </a:p>
          <a:p>
            <a:r>
              <a:rPr lang="en-GB" dirty="0">
                <a:latin typeface="Arial" panose="020B0604020202020204" pitchFamily="34" charset="0"/>
                <a:cs typeface="Arial" panose="020B0604020202020204" pitchFamily="34" charset="0"/>
              </a:rPr>
              <a:t>Being offered somewhere to stay where there are no rules</a:t>
            </a:r>
          </a:p>
          <a:p>
            <a:r>
              <a:rPr lang="en-GB" dirty="0">
                <a:latin typeface="Arial" panose="020B0604020202020204" pitchFamily="34" charset="0"/>
                <a:cs typeface="Arial" panose="020B0604020202020204" pitchFamily="34" charset="0"/>
              </a:rPr>
              <a:t>Being given lifts, taken to new places and having adventures with a casual acquaintance</a:t>
            </a:r>
          </a:p>
          <a:p>
            <a:r>
              <a:rPr lang="en-GB" dirty="0">
                <a:latin typeface="Arial" panose="020B0604020202020204" pitchFamily="34" charset="0"/>
                <a:cs typeface="Arial" panose="020B0604020202020204" pitchFamily="34" charset="0"/>
              </a:rPr>
              <a:t>Being part of an alternative scene, </a:t>
            </a:r>
          </a:p>
          <a:p>
            <a:pPr marL="114300" indent="0">
              <a:buNone/>
            </a:pPr>
            <a:r>
              <a:rPr lang="en-GB" dirty="0">
                <a:latin typeface="Arial" panose="020B0604020202020204" pitchFamily="34" charset="0"/>
                <a:cs typeface="Arial" panose="020B0604020202020204" pitchFamily="34" charset="0"/>
              </a:rPr>
              <a:t>    e.g. criminal gang or music scene</a:t>
            </a:r>
          </a:p>
          <a:p>
            <a:r>
              <a:rPr lang="en-GB" dirty="0">
                <a:latin typeface="Arial" panose="020B0604020202020204" pitchFamily="34" charset="0"/>
                <a:cs typeface="Arial" panose="020B0604020202020204" pitchFamily="34" charset="0"/>
              </a:rPr>
              <a:t>Meeting somebody who thinks they</a:t>
            </a:r>
          </a:p>
          <a:p>
            <a:pPr marL="114300" indent="0">
              <a:buNone/>
            </a:pPr>
            <a:r>
              <a:rPr lang="en-GB" dirty="0">
                <a:latin typeface="Arial" panose="020B0604020202020204" pitchFamily="34" charset="0"/>
                <a:cs typeface="Arial" panose="020B0604020202020204" pitchFamily="34" charset="0"/>
              </a:rPr>
              <a:t>    are special on the internet </a:t>
            </a:r>
          </a:p>
        </p:txBody>
      </p:sp>
      <p:sp>
        <p:nvSpPr>
          <p:cNvPr id="5" name="Footer Placeholder 4"/>
          <p:cNvSpPr>
            <a:spLocks noGrp="1"/>
          </p:cNvSpPr>
          <p:nvPr>
            <p:ph type="ftr" sz="quarter" idx="11"/>
          </p:nvPr>
        </p:nvSpPr>
        <p:spPr>
          <a:xfrm>
            <a:off x="2592925" y="6381328"/>
            <a:ext cx="7619999" cy="365125"/>
          </a:xfrm>
        </p:spPr>
        <p:txBody>
          <a:bodyPr/>
          <a:lstStyle/>
          <a:p>
            <a:r>
              <a:rPr lang="en-GB"/>
              <a:t>Copyright © Kirklees Safeguarding Children Board June 2019</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2286" y="4600053"/>
            <a:ext cx="1781275" cy="1781275"/>
          </a:xfrm>
          <a:prstGeom prst="rect">
            <a:avLst/>
          </a:prstGeom>
        </p:spPr>
      </p:pic>
      <p:pic>
        <p:nvPicPr>
          <p:cNvPr id="8" name="Recorded Sound">
            <a:hlinkClick r:id="" action="ppaction://media"/>
            <a:extLst>
              <a:ext uri="{FF2B5EF4-FFF2-40B4-BE49-F238E27FC236}">
                <a16:creationId xmlns:a16="http://schemas.microsoft.com/office/drawing/2014/main" id="{CCC3B0A6-1293-49BD-A5D8-35A089A6F9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2464" y="523986"/>
            <a:ext cx="1039002" cy="1039002"/>
          </a:xfrm>
          <a:prstGeom prst="rect">
            <a:avLst/>
          </a:prstGeom>
        </p:spPr>
      </p:pic>
    </p:spTree>
    <p:extLst>
      <p:ext uri="{BB962C8B-B14F-4D97-AF65-F5344CB8AC3E}">
        <p14:creationId xmlns:p14="http://schemas.microsoft.com/office/powerpoint/2010/main" val="28230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196267"/>
            <a:ext cx="8911687" cy="1280890"/>
          </a:xfrm>
        </p:spPr>
        <p:txBody>
          <a:bodyPr/>
          <a:lstStyle/>
          <a:p>
            <a:r>
              <a:rPr lang="en-GB" b="1" dirty="0">
                <a:latin typeface="Arial" panose="020B0604020202020204" pitchFamily="34" charset="0"/>
                <a:cs typeface="Arial" panose="020B0604020202020204" pitchFamily="34" charset="0"/>
              </a:rPr>
              <a:t>What is trauma bonding?</a:t>
            </a:r>
            <a:br>
              <a:rPr lang="en-GB" b="1"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864461" y="1130570"/>
            <a:ext cx="7992888" cy="5765135"/>
          </a:xfrm>
        </p:spPr>
        <p:txBody>
          <a:bodyPr>
            <a:normAutofit lnSpcReduction="10000"/>
          </a:bodyPr>
          <a:lstStyle/>
          <a:p>
            <a:r>
              <a:rPr lang="en-GB" b="1" dirty="0">
                <a:latin typeface="Arial" panose="020B0604020202020204" pitchFamily="34" charset="0"/>
                <a:cs typeface="Arial" panose="020B0604020202020204" pitchFamily="34" charset="0"/>
              </a:rPr>
              <a:t>The term ‘Trauma Bond’ is also known as Stockholm Syndrome. It describes a deep bond which forms between a victim and their abuser.</a:t>
            </a:r>
          </a:p>
          <a:p>
            <a:r>
              <a:rPr lang="en-GB" dirty="0">
                <a:latin typeface="Arial" panose="020B0604020202020204" pitchFamily="34" charset="0"/>
                <a:cs typeface="Arial" panose="020B0604020202020204" pitchFamily="34" charset="0"/>
              </a:rPr>
              <a:t>Victims of abuse often develop a strong sense of loyalty towards their abuser, despite the fact that the bond is damaging to them. </a:t>
            </a:r>
          </a:p>
          <a:p>
            <a:r>
              <a:rPr lang="en-GB" dirty="0">
                <a:latin typeface="Arial" panose="020B0604020202020204" pitchFamily="34" charset="0"/>
                <a:cs typeface="Arial" panose="020B0604020202020204" pitchFamily="34" charset="0"/>
              </a:rPr>
              <a:t>Conditions necessary for trauma bonding to occur include:</a:t>
            </a:r>
          </a:p>
          <a:p>
            <a:r>
              <a:rPr lang="en-GB" dirty="0">
                <a:latin typeface="Arial" panose="020B0604020202020204" pitchFamily="34" charset="0"/>
                <a:cs typeface="Arial" panose="020B0604020202020204" pitchFamily="34" charset="0"/>
              </a:rPr>
              <a:t>To be threatened with, and to believe, that there is real danger</a:t>
            </a:r>
          </a:p>
          <a:p>
            <a:r>
              <a:rPr lang="en-GB" dirty="0">
                <a:latin typeface="Arial" panose="020B0604020202020204" pitchFamily="34" charset="0"/>
                <a:cs typeface="Arial" panose="020B0604020202020204" pitchFamily="34" charset="0"/>
              </a:rPr>
              <a:t>Harsh treatment interspersed with very small kindnesses</a:t>
            </a:r>
          </a:p>
          <a:p>
            <a:r>
              <a:rPr lang="en-GB" dirty="0">
                <a:latin typeface="Arial" panose="020B0604020202020204" pitchFamily="34" charset="0"/>
                <a:cs typeface="Arial" panose="020B0604020202020204" pitchFamily="34" charset="0"/>
              </a:rPr>
              <a:t>Isolation from other people’s perspectives</a:t>
            </a:r>
          </a:p>
          <a:p>
            <a:r>
              <a:rPr lang="en-GB" dirty="0">
                <a:latin typeface="Arial" panose="020B0604020202020204" pitchFamily="34" charset="0"/>
                <a:cs typeface="Arial" panose="020B0604020202020204" pitchFamily="34" charset="0"/>
              </a:rPr>
              <a:t>A belief that there is no escape</a:t>
            </a:r>
          </a:p>
          <a:p>
            <a:pPr marL="114300" indent="0">
              <a:buNone/>
            </a:pPr>
            <a:r>
              <a:rPr lang="en-GB" b="1" dirty="0">
                <a:latin typeface="Arial" panose="020B0604020202020204" pitchFamily="34" charset="0"/>
                <a:cs typeface="Arial" panose="020B0604020202020204" pitchFamily="34" charset="0"/>
              </a:rPr>
              <a:t>The symptoms of trauma bonding can manifest:</a:t>
            </a:r>
          </a:p>
          <a:p>
            <a:r>
              <a:rPr lang="en-GB" dirty="0">
                <a:latin typeface="Arial" panose="020B0604020202020204" pitchFamily="34" charset="0"/>
                <a:cs typeface="Arial" panose="020B0604020202020204" pitchFamily="34" charset="0"/>
              </a:rPr>
              <a:t>Negative feelings for potential rescuers</a:t>
            </a:r>
          </a:p>
          <a:p>
            <a:r>
              <a:rPr lang="en-GB" dirty="0">
                <a:latin typeface="Arial" panose="020B0604020202020204" pitchFamily="34" charset="0"/>
                <a:cs typeface="Arial" panose="020B0604020202020204" pitchFamily="34" charset="0"/>
              </a:rPr>
              <a:t>Support of abusers reasons and behaviours</a:t>
            </a:r>
          </a:p>
          <a:p>
            <a:r>
              <a:rPr lang="en-GB" dirty="0">
                <a:latin typeface="Arial" panose="020B0604020202020204" pitchFamily="34" charset="0"/>
                <a:cs typeface="Arial" panose="020B0604020202020204" pitchFamily="34" charset="0"/>
              </a:rPr>
              <a:t>Inability to engage in behaviours that will assist release/ detachment from abusers.</a:t>
            </a:r>
          </a:p>
          <a:p>
            <a:pPr marL="114300" indent="0">
              <a:buNone/>
            </a:pPr>
            <a:r>
              <a:rPr lang="en-GB" dirty="0">
                <a:latin typeface="Arial" panose="020B0604020202020204" pitchFamily="34" charset="0"/>
                <a:cs typeface="Arial" panose="020B0604020202020204" pitchFamily="34" charset="0"/>
              </a:rPr>
              <a:t>   </a:t>
            </a:r>
          </a:p>
          <a:p>
            <a:endParaRPr lang="en-GB" dirty="0"/>
          </a:p>
        </p:txBody>
      </p:sp>
      <p:sp>
        <p:nvSpPr>
          <p:cNvPr id="5" name="Footer Placeholder 4"/>
          <p:cNvSpPr>
            <a:spLocks noGrp="1"/>
          </p:cNvSpPr>
          <p:nvPr>
            <p:ph type="ftr" sz="quarter" idx="11"/>
          </p:nvPr>
        </p:nvSpPr>
        <p:spPr>
          <a:xfrm>
            <a:off x="1556279" y="6236721"/>
            <a:ext cx="7619999" cy="365125"/>
          </a:xfrm>
        </p:spPr>
        <p:txBody>
          <a:bodyPr/>
          <a:lstStyle/>
          <a:p>
            <a:r>
              <a:rPr lang="en-GB" dirty="0"/>
              <a:t>Copyright © Kirklees Safeguarding Children Board June 2019</a:t>
            </a:r>
          </a:p>
        </p:txBody>
      </p:sp>
      <p:pic>
        <p:nvPicPr>
          <p:cNvPr id="4" name="Picture 3"/>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58" t="3754" r="3302" b="9361"/>
          <a:stretch/>
        </p:blipFill>
        <p:spPr>
          <a:xfrm>
            <a:off x="8698888" y="3368688"/>
            <a:ext cx="2457371" cy="1804693"/>
          </a:xfrm>
          <a:prstGeom prst="rect">
            <a:avLst/>
          </a:prstGeom>
        </p:spPr>
      </p:pic>
      <p:pic>
        <p:nvPicPr>
          <p:cNvPr id="7" name="Recorded Sound">
            <a:hlinkClick r:id="" action="ppaction://media"/>
            <a:extLst>
              <a:ext uri="{FF2B5EF4-FFF2-40B4-BE49-F238E27FC236}">
                <a16:creationId xmlns:a16="http://schemas.microsoft.com/office/drawing/2014/main" id="{7F928AA1-A4F6-4A47-844A-9C3DE8067E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6607" y="596934"/>
            <a:ext cx="1067273" cy="1067273"/>
          </a:xfrm>
          <a:prstGeom prst="rect">
            <a:avLst/>
          </a:prstGeom>
        </p:spPr>
      </p:pic>
    </p:spTree>
    <p:extLst>
      <p:ext uri="{BB962C8B-B14F-4D97-AF65-F5344CB8AC3E}">
        <p14:creationId xmlns:p14="http://schemas.microsoft.com/office/powerpoint/2010/main" val="400346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9707" y="266629"/>
            <a:ext cx="7981093" cy="1257523"/>
          </a:xfrm>
        </p:spPr>
        <p:txBody>
          <a:bodyPr>
            <a:normAutofit/>
          </a:bodyPr>
          <a:lstStyle/>
          <a:p>
            <a:r>
              <a:rPr lang="en-GB" sz="1800"/>
              <a:t>Child Exploitation Partnership Assessment and Decision - making tool </a:t>
            </a:r>
          </a:p>
        </p:txBody>
      </p:sp>
      <p:sp>
        <p:nvSpPr>
          <p:cNvPr id="3" name="Content Placeholder 2"/>
          <p:cNvSpPr>
            <a:spLocks noGrp="1"/>
          </p:cNvSpPr>
          <p:nvPr>
            <p:ph idx="1"/>
          </p:nvPr>
        </p:nvSpPr>
        <p:spPr>
          <a:xfrm>
            <a:off x="4700016" y="624110"/>
            <a:ext cx="6804596" cy="3777622"/>
          </a:xfrm>
        </p:spPr>
        <p:txBody>
          <a:bodyPr vert="horz" lIns="91440" tIns="45720" rIns="91440" bIns="45720" rtlCol="0" anchor="t">
            <a:normAutofit/>
          </a:bodyPr>
          <a:lstStyle/>
          <a:p>
            <a:pPr marL="0" indent="0">
              <a:buNone/>
            </a:pPr>
            <a:endParaRPr lang="en-GB"/>
          </a:p>
          <a:p>
            <a:endParaRPr lang="en-GB"/>
          </a:p>
        </p:txBody>
      </p:sp>
      <p:pic>
        <p:nvPicPr>
          <p:cNvPr id="7" name="Picture 7" descr="A screenshot of a social media post&#10;&#10;Description automatically generated">
            <a:extLst>
              <a:ext uri="{FF2B5EF4-FFF2-40B4-BE49-F238E27FC236}">
                <a16:creationId xmlns:a16="http://schemas.microsoft.com/office/drawing/2014/main" id="{B0D0FB97-F036-444B-8A55-F2687CCE7F58}"/>
              </a:ext>
            </a:extLst>
          </p:cNvPr>
          <p:cNvPicPr>
            <a:picLocks noChangeAspect="1"/>
          </p:cNvPicPr>
          <p:nvPr/>
        </p:nvPicPr>
        <p:blipFill>
          <a:blip r:embed="rId5"/>
          <a:stretch>
            <a:fillRect/>
          </a:stretch>
        </p:blipFill>
        <p:spPr>
          <a:xfrm>
            <a:off x="459052" y="1486092"/>
            <a:ext cx="11731588" cy="4232164"/>
          </a:xfrm>
          <a:prstGeom prst="rect">
            <a:avLst/>
          </a:prstGeom>
        </p:spPr>
      </p:pic>
      <p:sp>
        <p:nvSpPr>
          <p:cNvPr id="6" name="Footer Placeholder 5"/>
          <p:cNvSpPr>
            <a:spLocks noGrp="1"/>
          </p:cNvSpPr>
          <p:nvPr>
            <p:ph type="ftr" sz="quarter" idx="11"/>
          </p:nvPr>
        </p:nvSpPr>
        <p:spPr>
          <a:xfrm>
            <a:off x="2589212" y="6263824"/>
            <a:ext cx="7619999" cy="365125"/>
          </a:xfrm>
        </p:spPr>
        <p:txBody>
          <a:bodyPr>
            <a:normAutofit/>
          </a:bodyPr>
          <a:lstStyle/>
          <a:p>
            <a:pPr>
              <a:spcAft>
                <a:spcPts val="600"/>
              </a:spcAft>
            </a:pPr>
            <a:r>
              <a:rPr lang="en-GB"/>
              <a:t>Copyright © Kirklees Safeguarding Children Board June 2019</a:t>
            </a:r>
          </a:p>
        </p:txBody>
      </p:sp>
      <p:sp>
        <p:nvSpPr>
          <p:cNvPr id="4" name="AutoShape 2" descr="Image result for toolkit"/>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Recorded Sound">
            <a:hlinkClick r:id="" action="ppaction://media"/>
            <a:extLst>
              <a:ext uri="{FF2B5EF4-FFF2-40B4-BE49-F238E27FC236}">
                <a16:creationId xmlns:a16="http://schemas.microsoft.com/office/drawing/2014/main" id="{FD4251F1-66E9-49EE-9466-4D0FC8D771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9211" y="488989"/>
            <a:ext cx="851695" cy="851695"/>
          </a:xfrm>
          <a:prstGeom prst="rect">
            <a:avLst/>
          </a:prstGeom>
        </p:spPr>
      </p:pic>
    </p:spTree>
    <p:extLst>
      <p:ext uri="{BB962C8B-B14F-4D97-AF65-F5344CB8AC3E}">
        <p14:creationId xmlns:p14="http://schemas.microsoft.com/office/powerpoint/2010/main" val="386215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6F773-BE07-40B6-901D-2C4D6CA20684}"/>
              </a:ext>
            </a:extLst>
          </p:cNvPr>
          <p:cNvSpPr>
            <a:spLocks noGrp="1"/>
          </p:cNvSpPr>
          <p:nvPr>
            <p:ph type="title"/>
          </p:nvPr>
        </p:nvSpPr>
        <p:spPr>
          <a:xfrm>
            <a:off x="2592925" y="624110"/>
            <a:ext cx="8911687" cy="633909"/>
          </a:xfrm>
        </p:spPr>
        <p:txBody>
          <a:bodyPr>
            <a:normAutofit fontScale="90000"/>
          </a:bodyPr>
          <a:lstStyle/>
          <a:p>
            <a:r>
              <a:rPr lang="en-US"/>
              <a:t>                         Next steps</a:t>
            </a:r>
          </a:p>
        </p:txBody>
      </p:sp>
      <p:pic>
        <p:nvPicPr>
          <p:cNvPr id="5" name="Picture 5" descr="A screenshot of a cell phone&#10;&#10;Description automatically generated">
            <a:extLst>
              <a:ext uri="{FF2B5EF4-FFF2-40B4-BE49-F238E27FC236}">
                <a16:creationId xmlns:a16="http://schemas.microsoft.com/office/drawing/2014/main" id="{10966552-0AFB-4862-A60E-26E70B508733}"/>
              </a:ext>
            </a:extLst>
          </p:cNvPr>
          <p:cNvPicPr>
            <a:picLocks noGrp="1" noChangeAspect="1"/>
          </p:cNvPicPr>
          <p:nvPr>
            <p:ph idx="1"/>
          </p:nvPr>
        </p:nvPicPr>
        <p:blipFill>
          <a:blip r:embed="rId5"/>
          <a:stretch>
            <a:fillRect/>
          </a:stretch>
        </p:blipFill>
        <p:spPr>
          <a:xfrm>
            <a:off x="2386132" y="1210380"/>
            <a:ext cx="8070730" cy="2748591"/>
          </a:xfrm>
        </p:spPr>
      </p:pic>
      <p:sp>
        <p:nvSpPr>
          <p:cNvPr id="4" name="Footer Placeholder 3">
            <a:extLst>
              <a:ext uri="{FF2B5EF4-FFF2-40B4-BE49-F238E27FC236}">
                <a16:creationId xmlns:a16="http://schemas.microsoft.com/office/drawing/2014/main" id="{DB663619-5CB0-4E27-AC9F-98BD61680999}"/>
              </a:ext>
            </a:extLst>
          </p:cNvPr>
          <p:cNvSpPr>
            <a:spLocks noGrp="1"/>
          </p:cNvSpPr>
          <p:nvPr>
            <p:ph type="ftr" sz="quarter" idx="11"/>
          </p:nvPr>
        </p:nvSpPr>
        <p:spPr/>
        <p:txBody>
          <a:bodyPr/>
          <a:lstStyle/>
          <a:p>
            <a:r>
              <a:rPr lang="en-GB"/>
              <a:t>Copyright © Kirklees Safeguarding Children Board April 2020</a:t>
            </a:r>
          </a:p>
        </p:txBody>
      </p:sp>
      <p:sp>
        <p:nvSpPr>
          <p:cNvPr id="6" name="TextBox 5">
            <a:extLst>
              <a:ext uri="{FF2B5EF4-FFF2-40B4-BE49-F238E27FC236}">
                <a16:creationId xmlns:a16="http://schemas.microsoft.com/office/drawing/2014/main" id="{C849C7A5-8368-4234-8B2A-21F06C268F56}"/>
              </a:ext>
            </a:extLst>
          </p:cNvPr>
          <p:cNvSpPr txBox="1"/>
          <p:nvPr/>
        </p:nvSpPr>
        <p:spPr>
          <a:xfrm flipV="1">
            <a:off x="2280249" y="4192726"/>
            <a:ext cx="8077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a:solidFill>
                <a:srgbClr val="000000"/>
              </a:solidFill>
              <a:latin typeface="Arial"/>
              <a:cs typeface="Arial"/>
            </a:endParaRPr>
          </a:p>
        </p:txBody>
      </p:sp>
      <p:sp>
        <p:nvSpPr>
          <p:cNvPr id="3" name="TextBox 2">
            <a:extLst>
              <a:ext uri="{FF2B5EF4-FFF2-40B4-BE49-F238E27FC236}">
                <a16:creationId xmlns:a16="http://schemas.microsoft.com/office/drawing/2014/main" id="{F6E7537D-81DD-404B-BA95-F0EFD40E35E1}"/>
              </a:ext>
            </a:extLst>
          </p:cNvPr>
          <p:cNvSpPr txBox="1"/>
          <p:nvPr/>
        </p:nvSpPr>
        <p:spPr>
          <a:xfrm>
            <a:off x="2380892" y="3962400"/>
            <a:ext cx="807719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latin typeface="Arial"/>
                <a:cs typeface="Arial"/>
              </a:rPr>
              <a:t>Where the assessed level of risk and vulnerability is </a:t>
            </a:r>
            <a:r>
              <a:rPr lang="en-US" b="1" dirty="0">
                <a:solidFill>
                  <a:srgbClr val="002060"/>
                </a:solidFill>
                <a:latin typeface="Arial"/>
                <a:cs typeface="Arial"/>
              </a:rPr>
              <a:t>Medium or high</a:t>
            </a:r>
            <a:r>
              <a:rPr lang="en-US" b="1" dirty="0">
                <a:latin typeface="Arial"/>
                <a:cs typeface="Arial"/>
              </a:rPr>
              <a:t>,</a:t>
            </a:r>
            <a:r>
              <a:rPr lang="en-US" dirty="0">
                <a:latin typeface="Arial"/>
                <a:cs typeface="Arial"/>
              </a:rPr>
              <a:t> contact Children’s Services Duty &amp; Advice team to discuss and agree next steps. </a:t>
            </a:r>
          </a:p>
          <a:p>
            <a:pPr algn="just"/>
            <a:endParaRPr lang="en-US" dirty="0">
              <a:latin typeface="Arial"/>
              <a:cs typeface="Arial"/>
            </a:endParaRPr>
          </a:p>
          <a:p>
            <a:pPr algn="just"/>
            <a:r>
              <a:rPr lang="en-US" dirty="0">
                <a:latin typeface="Arial"/>
                <a:cs typeface="Arial"/>
              </a:rPr>
              <a:t>Keep a copy of this tool in your agency records and use it to inform any identified vulnerability, risk or need, and for planning intervention /support the child and their family may require. </a:t>
            </a:r>
          </a:p>
        </p:txBody>
      </p:sp>
      <p:pic>
        <p:nvPicPr>
          <p:cNvPr id="7" name="Recorded Sound">
            <a:hlinkClick r:id="" action="ppaction://media"/>
            <a:extLst>
              <a:ext uri="{FF2B5EF4-FFF2-40B4-BE49-F238E27FC236}">
                <a16:creationId xmlns:a16="http://schemas.microsoft.com/office/drawing/2014/main" id="{E781EBFE-7D1A-44C6-AB49-C898A9F910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74296" y="373271"/>
            <a:ext cx="837109" cy="837109"/>
          </a:xfrm>
          <a:prstGeom prst="rect">
            <a:avLst/>
          </a:prstGeom>
        </p:spPr>
      </p:pic>
    </p:spTree>
    <p:extLst>
      <p:ext uri="{BB962C8B-B14F-4D97-AF65-F5344CB8AC3E}">
        <p14:creationId xmlns:p14="http://schemas.microsoft.com/office/powerpoint/2010/main" val="273237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B665-B8BC-4BBA-BB5B-D6C9560E1BF1}"/>
              </a:ext>
            </a:extLst>
          </p:cNvPr>
          <p:cNvSpPr>
            <a:spLocks noGrp="1"/>
          </p:cNvSpPr>
          <p:nvPr>
            <p:ph type="title"/>
          </p:nvPr>
        </p:nvSpPr>
        <p:spPr>
          <a:xfrm>
            <a:off x="1640156" y="206856"/>
            <a:ext cx="8911687" cy="1280890"/>
          </a:xfrm>
        </p:spPr>
        <p:txBody>
          <a:bodyPr>
            <a:normAutofit/>
          </a:bodyPr>
          <a:lstStyle/>
          <a:p>
            <a:r>
              <a:rPr lang="en-GB" sz="3200" dirty="0">
                <a:latin typeface="Arial" panose="020B0604020202020204" pitchFamily="34" charset="0"/>
                <a:cs typeface="Arial" panose="020B0604020202020204" pitchFamily="34" charset="0"/>
              </a:rPr>
              <a:t>Referring Exploitation concerns to Duty &amp; Advice  </a:t>
            </a:r>
          </a:p>
        </p:txBody>
      </p:sp>
      <p:sp>
        <p:nvSpPr>
          <p:cNvPr id="3" name="Content Placeholder 2">
            <a:extLst>
              <a:ext uri="{FF2B5EF4-FFF2-40B4-BE49-F238E27FC236}">
                <a16:creationId xmlns:a16="http://schemas.microsoft.com/office/drawing/2014/main" id="{39887BA0-671E-4C34-8E81-40FD482CBFCD}"/>
              </a:ext>
            </a:extLst>
          </p:cNvPr>
          <p:cNvSpPr>
            <a:spLocks noGrp="1"/>
          </p:cNvSpPr>
          <p:nvPr>
            <p:ph idx="1"/>
          </p:nvPr>
        </p:nvSpPr>
        <p:spPr>
          <a:xfrm>
            <a:off x="1093633" y="1311476"/>
            <a:ext cx="9770534" cy="4581791"/>
          </a:xfrm>
        </p:spPr>
        <p:txBody>
          <a:bodyPr>
            <a:noAutofit/>
          </a:bodyPr>
          <a:lstStyle/>
          <a:p>
            <a:pPr>
              <a:lnSpc>
                <a:spcPct val="160000"/>
              </a:lnSpc>
            </a:pPr>
            <a:r>
              <a:rPr lang="en-GB" sz="1600" dirty="0">
                <a:latin typeface="Arial" panose="020B0604020202020204" pitchFamily="34" charset="0"/>
                <a:cs typeface="Arial" panose="020B0604020202020204" pitchFamily="34" charset="0"/>
              </a:rPr>
              <a:t>There must be a completed Child Exploitation Partnership Assessment and Decision - making tool form.</a:t>
            </a:r>
          </a:p>
          <a:p>
            <a:pPr>
              <a:lnSpc>
                <a:spcPct val="160000"/>
              </a:lnSpc>
            </a:pPr>
            <a:r>
              <a:rPr lang="en-GB" sz="1600" dirty="0">
                <a:latin typeface="Arial" panose="020B0604020202020204" pitchFamily="34" charset="0"/>
                <a:cs typeface="Arial" panose="020B0604020202020204" pitchFamily="34" charset="0"/>
              </a:rPr>
              <a:t>This must provide explicit detailed evidence of any concerns of exploitation – who, what, where and how are the risks causing concern?</a:t>
            </a:r>
          </a:p>
          <a:p>
            <a:pPr>
              <a:lnSpc>
                <a:spcPct val="160000"/>
              </a:lnSpc>
            </a:pPr>
            <a:r>
              <a:rPr lang="en-GB" sz="1600" dirty="0">
                <a:latin typeface="Arial" panose="020B0604020202020204" pitchFamily="34" charset="0"/>
                <a:cs typeface="Arial" panose="020B0604020202020204" pitchFamily="34" charset="0"/>
              </a:rPr>
              <a:t>This will allow Duty &amp; Advice to complete basic information checks if the risk level is medium or high to prevent further harm.</a:t>
            </a:r>
          </a:p>
          <a:p>
            <a:pPr>
              <a:lnSpc>
                <a:spcPct val="160000"/>
              </a:lnSpc>
            </a:pPr>
            <a:r>
              <a:rPr lang="en-GB" sz="1600" dirty="0">
                <a:latin typeface="Arial" panose="020B0604020202020204" pitchFamily="34" charset="0"/>
                <a:cs typeface="Arial" panose="020B0604020202020204" pitchFamily="34" charset="0"/>
              </a:rPr>
              <a:t>This may then lead to further checks to be completed and possibly to contact the family </a:t>
            </a:r>
            <a:r>
              <a:rPr lang="en-GB" sz="1600" dirty="0" err="1">
                <a:latin typeface="Arial" panose="020B0604020202020204" pitchFamily="34" charset="0"/>
                <a:cs typeface="Arial" panose="020B0604020202020204" pitchFamily="34" charset="0"/>
              </a:rPr>
              <a:t>i.e</a:t>
            </a:r>
            <a:r>
              <a:rPr lang="en-GB" sz="1600" dirty="0">
                <a:latin typeface="Arial" panose="020B0604020202020204" pitchFamily="34" charset="0"/>
                <a:cs typeface="Arial" panose="020B0604020202020204" pitchFamily="34" charset="0"/>
              </a:rPr>
              <a:t> ‘Child Contact’ record on Liquid Logic – this may lead to advice or sign posting to specific service supports (medium risk).</a:t>
            </a:r>
          </a:p>
          <a:p>
            <a:pPr>
              <a:lnSpc>
                <a:spcPct val="160000"/>
              </a:lnSpc>
            </a:pPr>
            <a:r>
              <a:rPr lang="en-GB" sz="1600" dirty="0">
                <a:latin typeface="Arial" panose="020B0604020202020204" pitchFamily="34" charset="0"/>
                <a:cs typeface="Arial" panose="020B0604020202020204" pitchFamily="34" charset="0"/>
              </a:rPr>
              <a:t>‘High Risk’ may result in the case being stepped up to social care and would be allocation of a social worker, who may refer to the ‘MACE’ process. </a:t>
            </a:r>
          </a:p>
        </p:txBody>
      </p:sp>
      <p:sp>
        <p:nvSpPr>
          <p:cNvPr id="4" name="Footer Placeholder 3">
            <a:extLst>
              <a:ext uri="{FF2B5EF4-FFF2-40B4-BE49-F238E27FC236}">
                <a16:creationId xmlns:a16="http://schemas.microsoft.com/office/drawing/2014/main" id="{3B24BE59-C90F-4D95-B363-F0B723861151}"/>
              </a:ext>
            </a:extLst>
          </p:cNvPr>
          <p:cNvSpPr>
            <a:spLocks noGrp="1"/>
          </p:cNvSpPr>
          <p:nvPr>
            <p:ph type="ftr" sz="quarter" idx="11"/>
          </p:nvPr>
        </p:nvSpPr>
        <p:spPr>
          <a:xfrm>
            <a:off x="1471612" y="6468577"/>
            <a:ext cx="7619999" cy="365125"/>
          </a:xfrm>
        </p:spPr>
        <p:txBody>
          <a:bodyPr/>
          <a:lstStyle/>
          <a:p>
            <a:r>
              <a:rPr lang="en-GB" dirty="0"/>
              <a:t>Copyright © Kirklees Safeguarding Children Board April 2020</a:t>
            </a:r>
          </a:p>
        </p:txBody>
      </p:sp>
      <p:pic>
        <p:nvPicPr>
          <p:cNvPr id="5" name="Recorded Sound">
            <a:hlinkClick r:id="" action="ppaction://media"/>
            <a:extLst>
              <a:ext uri="{FF2B5EF4-FFF2-40B4-BE49-F238E27FC236}">
                <a16:creationId xmlns:a16="http://schemas.microsoft.com/office/drawing/2014/main" id="{FF579712-DBF0-4563-93F9-9C27BDF3A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4167" y="729322"/>
            <a:ext cx="957945" cy="957945"/>
          </a:xfrm>
          <a:prstGeom prst="rect">
            <a:avLst/>
          </a:prstGeom>
        </p:spPr>
      </p:pic>
    </p:spTree>
    <p:extLst>
      <p:ext uri="{BB962C8B-B14F-4D97-AF65-F5344CB8AC3E}">
        <p14:creationId xmlns:p14="http://schemas.microsoft.com/office/powerpoint/2010/main" val="416833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B459-2367-4518-9DCB-8168867887B0}"/>
              </a:ext>
            </a:extLst>
          </p:cNvPr>
          <p:cNvSpPr>
            <a:spLocks noGrp="1"/>
          </p:cNvSpPr>
          <p:nvPr>
            <p:ph type="title"/>
          </p:nvPr>
        </p:nvSpPr>
        <p:spPr>
          <a:xfrm>
            <a:off x="778933" y="306332"/>
            <a:ext cx="10938933" cy="894443"/>
          </a:xfrm>
        </p:spPr>
        <p:txBody>
          <a:bodyPr>
            <a:normAutofit fontScale="90000"/>
          </a:bodyPr>
          <a:lstStyle/>
          <a:p>
            <a:r>
              <a:rPr lang="en-GB" dirty="0"/>
              <a:t>       </a:t>
            </a:r>
            <a:r>
              <a:rPr lang="en-GB" sz="3200" dirty="0">
                <a:latin typeface="Arial" panose="020B0604020202020204" pitchFamily="34" charset="0"/>
                <a:cs typeface="Arial" panose="020B0604020202020204" pitchFamily="34" charset="0"/>
              </a:rPr>
              <a:t>Multi Agency Child Exploitation ‘MACE’</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6D32738E-C2F6-4267-B080-B91952C6D2BC}"/>
              </a:ext>
            </a:extLst>
          </p:cNvPr>
          <p:cNvSpPr>
            <a:spLocks noGrp="1"/>
          </p:cNvSpPr>
          <p:nvPr>
            <p:ph idx="1"/>
          </p:nvPr>
        </p:nvSpPr>
        <p:spPr>
          <a:xfrm>
            <a:off x="1436956" y="1032188"/>
            <a:ext cx="10112765" cy="4793624"/>
          </a:xfrm>
        </p:spPr>
        <p:txBody>
          <a:bodyPr vert="horz" lIns="91440" tIns="45720" rIns="91440" bIns="45720" rtlCol="0" anchor="t">
            <a:noAutofit/>
          </a:bodyPr>
          <a:lstStyle/>
          <a:p>
            <a:pPr>
              <a:lnSpc>
                <a:spcPct val="160000"/>
              </a:lnSpc>
            </a:pPr>
            <a:r>
              <a:rPr lang="en-GB" sz="1600" dirty="0">
                <a:latin typeface="Arial" panose="020B0604020202020204" pitchFamily="34" charset="0"/>
                <a:cs typeface="Arial" panose="020B0604020202020204" pitchFamily="34" charset="0"/>
              </a:rPr>
              <a:t>Multi agency child exploitation process provides a specific layer of scrutiny within social care to identify, assess and collate intelligence of exploitation activities within the local area and to protect young people at risk.</a:t>
            </a:r>
          </a:p>
          <a:p>
            <a:pPr>
              <a:lnSpc>
                <a:spcPct val="160000"/>
              </a:lnSpc>
            </a:pPr>
            <a:r>
              <a:rPr lang="en-GB" sz="1600" dirty="0">
                <a:latin typeface="Arial" panose="020B0604020202020204" pitchFamily="34" charset="0"/>
                <a:cs typeface="Arial" panose="020B0604020202020204" pitchFamily="34" charset="0"/>
              </a:rPr>
              <a:t>Young people can be ‘nominated’ to the MACE meetings as individuals of concern but must have a social worker allocated to them.</a:t>
            </a:r>
          </a:p>
          <a:p>
            <a:pPr>
              <a:lnSpc>
                <a:spcPct val="160000"/>
              </a:lnSpc>
            </a:pPr>
            <a:r>
              <a:rPr lang="en-GB" sz="1600" dirty="0">
                <a:latin typeface="Arial" panose="020B0604020202020204" pitchFamily="34" charset="0"/>
                <a:cs typeface="Arial" panose="020B0604020202020204" pitchFamily="34" charset="0"/>
              </a:rPr>
              <a:t>The needs of identified young people will be discussed at regular MACE meetings and plans instigated to support them away from risky places and associations or non-school attendance, gangs, missing episodes and will be reviewed regularly.</a:t>
            </a:r>
          </a:p>
          <a:p>
            <a:pPr>
              <a:lnSpc>
                <a:spcPct val="160000"/>
              </a:lnSpc>
            </a:pPr>
            <a:r>
              <a:rPr lang="en-GB" sz="1600" dirty="0">
                <a:latin typeface="Arial" panose="020B0604020202020204" pitchFamily="34" charset="0"/>
                <a:cs typeface="Arial" panose="020B0604020202020204" pitchFamily="34" charset="0"/>
              </a:rPr>
              <a:t>MACE meetings focus on the individual young person; within the MACE process, there is also the facility to consider Contextual Safeguarding which looks at themes of concern – places, groups, mapping ‘hot spots’ of interest that indicate possible exploitation – county lines, money laundering, trafficking. Intelligence is gathered and shared with other professional agencies who can then coordinate a multi-agency response.</a:t>
            </a:r>
          </a:p>
        </p:txBody>
      </p:sp>
      <p:sp>
        <p:nvSpPr>
          <p:cNvPr id="4" name="Footer Placeholder 3">
            <a:extLst>
              <a:ext uri="{FF2B5EF4-FFF2-40B4-BE49-F238E27FC236}">
                <a16:creationId xmlns:a16="http://schemas.microsoft.com/office/drawing/2014/main" id="{6D8BB191-EC9A-458E-9B95-BA26F700B34B}"/>
              </a:ext>
            </a:extLst>
          </p:cNvPr>
          <p:cNvSpPr>
            <a:spLocks noGrp="1"/>
          </p:cNvSpPr>
          <p:nvPr>
            <p:ph type="ftr" sz="quarter" idx="11"/>
          </p:nvPr>
        </p:nvSpPr>
        <p:spPr>
          <a:xfrm>
            <a:off x="1638300" y="6457476"/>
            <a:ext cx="7619999" cy="365125"/>
          </a:xfrm>
        </p:spPr>
        <p:txBody>
          <a:bodyPr/>
          <a:lstStyle/>
          <a:p>
            <a:r>
              <a:rPr lang="en-GB" dirty="0"/>
              <a:t>Copyright © Kirklees Safeguarding Children Board April 2020</a:t>
            </a:r>
          </a:p>
        </p:txBody>
      </p:sp>
      <p:pic>
        <p:nvPicPr>
          <p:cNvPr id="8" name="Recorded Sound">
            <a:hlinkClick r:id="" action="ppaction://media"/>
            <a:extLst>
              <a:ext uri="{FF2B5EF4-FFF2-40B4-BE49-F238E27FC236}">
                <a16:creationId xmlns:a16="http://schemas.microsoft.com/office/drawing/2014/main" id="{225459D0-5463-4BDF-8F70-A75C4ED1CA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9645" y="93153"/>
            <a:ext cx="1046843" cy="1046843"/>
          </a:xfrm>
          <a:prstGeom prst="rect">
            <a:avLst/>
          </a:prstGeom>
        </p:spPr>
      </p:pic>
    </p:spTree>
    <p:extLst>
      <p:ext uri="{BB962C8B-B14F-4D97-AF65-F5344CB8AC3E}">
        <p14:creationId xmlns:p14="http://schemas.microsoft.com/office/powerpoint/2010/main" val="260839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742" y="316069"/>
            <a:ext cx="9260937" cy="819399"/>
          </a:xfrm>
        </p:spPr>
        <p:txBody>
          <a:bodyPr/>
          <a:lstStyle/>
          <a:p>
            <a:r>
              <a:rPr lang="en-GB" dirty="0">
                <a:latin typeface="Arial" panose="020B0604020202020204" pitchFamily="34" charset="0"/>
                <a:cs typeface="Arial" panose="020B0604020202020204" pitchFamily="34" charset="0"/>
              </a:rPr>
              <a:t>Peer Group Mapping </a:t>
            </a:r>
          </a:p>
        </p:txBody>
      </p:sp>
      <p:sp>
        <p:nvSpPr>
          <p:cNvPr id="3" name="Content Placeholder 2"/>
          <p:cNvSpPr>
            <a:spLocks noGrp="1"/>
          </p:cNvSpPr>
          <p:nvPr>
            <p:ph idx="1"/>
          </p:nvPr>
        </p:nvSpPr>
        <p:spPr>
          <a:xfrm>
            <a:off x="880533" y="1540189"/>
            <a:ext cx="10574867" cy="3777622"/>
          </a:xfrm>
        </p:spPr>
        <p:txBody>
          <a:bodyPr vert="horz" lIns="91440" tIns="45720" rIns="91440" bIns="45720" rtlCol="0" anchor="t">
            <a:normAutofit/>
          </a:bodyPr>
          <a:lstStyle/>
          <a:p>
            <a:pPr marL="0" indent="0">
              <a:buNone/>
            </a:pPr>
            <a:r>
              <a:rPr lang="en-GB" dirty="0">
                <a:latin typeface="Arial" panose="020B0604020202020204" pitchFamily="34" charset="0"/>
                <a:cs typeface="Arial" panose="020B0604020202020204" pitchFamily="34" charset="0"/>
              </a:rPr>
              <a:t>Peer group mapping provide opportunities for practitioners to understand the relationships between young people and the dynamics of those groups. </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a:off x="3328176" y="2488793"/>
            <a:ext cx="5535648" cy="3712786"/>
          </a:xfrm>
          <a:prstGeom prst="rect">
            <a:avLst/>
          </a:prstGeom>
        </p:spPr>
      </p:pic>
      <p:sp>
        <p:nvSpPr>
          <p:cNvPr id="5" name="Footer Placeholder 4"/>
          <p:cNvSpPr>
            <a:spLocks noGrp="1"/>
          </p:cNvSpPr>
          <p:nvPr>
            <p:ph type="ftr" sz="quarter" idx="11"/>
          </p:nvPr>
        </p:nvSpPr>
        <p:spPr>
          <a:xfrm>
            <a:off x="1477432" y="6340936"/>
            <a:ext cx="7619999" cy="365125"/>
          </a:xfrm>
        </p:spPr>
        <p:txBody>
          <a:bodyPr/>
          <a:lstStyle/>
          <a:p>
            <a:r>
              <a:rPr lang="en-GB" dirty="0"/>
              <a:t>Copyright © Kirklees Safeguarding Children Board June 2019</a:t>
            </a:r>
          </a:p>
        </p:txBody>
      </p:sp>
      <p:pic>
        <p:nvPicPr>
          <p:cNvPr id="6" name="Recorded Sound">
            <a:hlinkClick r:id="" action="ppaction://media"/>
            <a:extLst>
              <a:ext uri="{FF2B5EF4-FFF2-40B4-BE49-F238E27FC236}">
                <a16:creationId xmlns:a16="http://schemas.microsoft.com/office/drawing/2014/main" id="{5DF75C53-AD86-4360-842A-ABAF68A478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pic>
        <p:nvPicPr>
          <p:cNvPr id="8" name="Recorded Sound">
            <a:hlinkClick r:id="" action="ppaction://media"/>
            <a:extLst>
              <a:ext uri="{FF2B5EF4-FFF2-40B4-BE49-F238E27FC236}">
                <a16:creationId xmlns:a16="http://schemas.microsoft.com/office/drawing/2014/main" id="{1AC3DDC4-53C9-4617-B256-0B37ECEF66D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008389" y="370481"/>
            <a:ext cx="819399" cy="819399"/>
          </a:xfrm>
          <a:prstGeom prst="rect">
            <a:avLst/>
          </a:prstGeom>
        </p:spPr>
      </p:pic>
    </p:spTree>
    <p:extLst>
      <p:ext uri="{BB962C8B-B14F-4D97-AF65-F5344CB8AC3E}">
        <p14:creationId xmlns:p14="http://schemas.microsoft.com/office/powerpoint/2010/main" val="92043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5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7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Aims and Outcomes</a:t>
            </a:r>
          </a:p>
        </p:txBody>
      </p:sp>
      <p:sp>
        <p:nvSpPr>
          <p:cNvPr id="3" name="Content Placeholder 2"/>
          <p:cNvSpPr>
            <a:spLocks noGrp="1"/>
          </p:cNvSpPr>
          <p:nvPr>
            <p:ph idx="1"/>
          </p:nvPr>
        </p:nvSpPr>
        <p:spPr>
          <a:xfrm>
            <a:off x="2240280" y="1089465"/>
            <a:ext cx="9264332" cy="4846320"/>
          </a:xfrm>
        </p:spPr>
        <p:txBody>
          <a:bodyPr vert="horz" lIns="91440" tIns="45720" rIns="91440" bIns="45720" rtlCol="0" anchor="t">
            <a:normAutofit/>
          </a:bodyPr>
          <a:lstStyle/>
          <a:p>
            <a:pPr marL="0" indent="0">
              <a:buNone/>
            </a:pPr>
            <a:r>
              <a:rPr lang="en-GB" b="1" dirty="0"/>
              <a:t>Aim:</a:t>
            </a:r>
          </a:p>
          <a:p>
            <a:pPr marL="0" indent="0">
              <a:buNone/>
            </a:pPr>
            <a:r>
              <a:rPr lang="en-GB" dirty="0">
                <a:latin typeface="Arial" panose="020B0604020202020204" pitchFamily="34" charset="0"/>
                <a:cs typeface="Arial" panose="020B0604020202020204" pitchFamily="34" charset="0"/>
              </a:rPr>
              <a:t>To explore the agendas of Child Exploitation and  Contextual Safeguarding including; Child Trafficking, Child Criminal Exploitation, Children affected by gang activity, Child Sexual Exploitation and Children who go Missing.</a:t>
            </a:r>
          </a:p>
          <a:p>
            <a:pPr marL="0" indent="0">
              <a:buNone/>
            </a:pPr>
            <a:r>
              <a:rPr lang="en-GB" b="1" dirty="0">
                <a:latin typeface="Arial" panose="020B0604020202020204" pitchFamily="34" charset="0"/>
                <a:cs typeface="Arial" panose="020B0604020202020204" pitchFamily="34" charset="0"/>
              </a:rPr>
              <a:t>Outcomes:</a:t>
            </a:r>
          </a:p>
          <a:p>
            <a:r>
              <a:rPr lang="en-GB" dirty="0">
                <a:latin typeface="Arial" panose="020B0604020202020204" pitchFamily="34" charset="0"/>
                <a:cs typeface="Arial" panose="020B0604020202020204" pitchFamily="34" charset="0"/>
              </a:rPr>
              <a:t>Define Contextual Safeguarding and each of the safeguarding issues</a:t>
            </a:r>
          </a:p>
          <a:p>
            <a:r>
              <a:rPr lang="en-GB" dirty="0">
                <a:latin typeface="Arial" panose="020B0604020202020204" pitchFamily="34" charset="0"/>
                <a:cs typeface="Arial" panose="020B0604020202020204" pitchFamily="34" charset="0"/>
              </a:rPr>
              <a:t>State what the current processes and mechanisms are in place locally and nationally to address the safeguarding issues of  Child Trafficking, Child Criminal Exploitation, Children affected by gang activity, Child Sexual Exploitation and Children who go Missing</a:t>
            </a:r>
          </a:p>
          <a:p>
            <a:r>
              <a:rPr lang="en-GB" dirty="0">
                <a:latin typeface="Arial" panose="020B0604020202020204" pitchFamily="34" charset="0"/>
                <a:cs typeface="Arial" panose="020B0604020202020204" pitchFamily="34" charset="0"/>
              </a:rPr>
              <a:t>Explore  the current Kirklees Exploitation  Safeguarding Strategy</a:t>
            </a:r>
          </a:p>
          <a:p>
            <a:r>
              <a:rPr lang="en-GB" dirty="0">
                <a:latin typeface="Arial" panose="020B0604020202020204" pitchFamily="34" charset="0"/>
                <a:cs typeface="Arial" panose="020B0604020202020204" pitchFamily="34" charset="0"/>
              </a:rPr>
              <a:t>Use examples of current research to inform practice</a:t>
            </a:r>
          </a:p>
          <a:p>
            <a:pPr marL="0" indent="0">
              <a:buNone/>
            </a:pPr>
            <a:endParaRPr lang="en-GB" dirty="0"/>
          </a:p>
          <a:p>
            <a:endParaRPr lang="en-GB" dirty="0"/>
          </a:p>
        </p:txBody>
      </p:sp>
      <p:sp>
        <p:nvSpPr>
          <p:cNvPr id="4" name="Footer Placeholder 3"/>
          <p:cNvSpPr>
            <a:spLocks noGrp="1"/>
          </p:cNvSpPr>
          <p:nvPr>
            <p:ph type="ftr" sz="quarter" idx="11"/>
          </p:nvPr>
        </p:nvSpPr>
        <p:spPr/>
        <p:txBody>
          <a:bodyPr/>
          <a:lstStyle/>
          <a:p>
            <a:r>
              <a:rPr lang="en-GB"/>
              <a:t>Copyright © Kirklees Safeguarding Children Board June 2019</a:t>
            </a:r>
          </a:p>
        </p:txBody>
      </p:sp>
    </p:spTree>
    <p:extLst>
      <p:ext uri="{BB962C8B-B14F-4D97-AF65-F5344CB8AC3E}">
        <p14:creationId xmlns:p14="http://schemas.microsoft.com/office/powerpoint/2010/main" val="2389042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37BD-4725-448D-A7A3-0BE719D4650E}"/>
              </a:ext>
            </a:extLst>
          </p:cNvPr>
          <p:cNvSpPr>
            <a:spLocks noGrp="1"/>
          </p:cNvSpPr>
          <p:nvPr>
            <p:ph type="title"/>
          </p:nvPr>
        </p:nvSpPr>
        <p:spPr>
          <a:xfrm>
            <a:off x="1974699" y="624110"/>
            <a:ext cx="9515536" cy="1280890"/>
          </a:xfrm>
        </p:spPr>
        <p:txBody>
          <a:bodyPr/>
          <a:lstStyle/>
          <a:p>
            <a:r>
              <a:rPr lang="en-US" dirty="0">
                <a:latin typeface="Arial" panose="020B0604020202020204" pitchFamily="34" charset="0"/>
                <a:cs typeface="Arial" panose="020B0604020202020204" pitchFamily="34" charset="0"/>
              </a:rPr>
              <a:t>Kirklees current reporting mechanisms</a:t>
            </a:r>
            <a:r>
              <a:rPr lang="en-US" dirty="0"/>
              <a:t> </a:t>
            </a:r>
          </a:p>
        </p:txBody>
      </p:sp>
      <p:sp>
        <p:nvSpPr>
          <p:cNvPr id="3" name="Content Placeholder 2">
            <a:extLst>
              <a:ext uri="{FF2B5EF4-FFF2-40B4-BE49-F238E27FC236}">
                <a16:creationId xmlns:a16="http://schemas.microsoft.com/office/drawing/2014/main" id="{E72F7E89-8BEE-4CBF-9172-14EA2D76913B}"/>
              </a:ext>
            </a:extLst>
          </p:cNvPr>
          <p:cNvSpPr>
            <a:spLocks noGrp="1"/>
          </p:cNvSpPr>
          <p:nvPr>
            <p:ph idx="1"/>
          </p:nvPr>
        </p:nvSpPr>
        <p:spPr>
          <a:xfrm>
            <a:off x="870919" y="1743389"/>
            <a:ext cx="10619316" cy="3777622"/>
          </a:xfrm>
        </p:spPr>
        <p:txBody>
          <a:bodyPr vert="horz" lIns="91440" tIns="45720" rIns="91440" bIns="45720" rtlCol="0" anchor="t">
            <a:normAutofit/>
          </a:bodyPr>
          <a:lstStyle/>
          <a:p>
            <a:r>
              <a:rPr lang="en-US" sz="2000" dirty="0">
                <a:latin typeface="Arial" panose="020B0604020202020204" pitchFamily="34" charset="0"/>
                <a:cs typeface="Arial" panose="020B0604020202020204" pitchFamily="34" charset="0"/>
              </a:rPr>
              <a:t>If a child or young person goes missing the process would be to contact the Police and Duty and Advice team </a:t>
            </a:r>
          </a:p>
          <a:p>
            <a:r>
              <a:rPr lang="en-US" sz="2000" dirty="0">
                <a:latin typeface="Arial" panose="020B0604020202020204" pitchFamily="34" charset="0"/>
                <a:cs typeface="Arial" panose="020B0604020202020204" pitchFamily="34" charset="0"/>
              </a:rPr>
              <a:t>If a child or young person is thought to being sexually or criminally exploited contact Duty and Advice team </a:t>
            </a:r>
          </a:p>
          <a:p>
            <a:r>
              <a:rPr lang="en-US" sz="2000" dirty="0">
                <a:latin typeface="Arial" panose="020B0604020202020204" pitchFamily="34" charset="0"/>
                <a:cs typeface="Arial" panose="020B0604020202020204" pitchFamily="34" charset="0"/>
              </a:rPr>
              <a:t>If a child or young person is thought to be involved in gang activity contact Duty and Advice </a:t>
            </a:r>
          </a:p>
          <a:p>
            <a:pPr>
              <a:spcBef>
                <a:spcPts val="0"/>
              </a:spcBef>
            </a:pPr>
            <a:r>
              <a:rPr lang="en-US" sz="2000" dirty="0">
                <a:latin typeface="Arial" panose="020B0604020202020204" pitchFamily="34" charset="0"/>
                <a:cs typeface="Arial" panose="020B0604020202020204" pitchFamily="34" charset="0"/>
              </a:rPr>
              <a:t>If a child or young person was thought to be trafficked contact Police, Duty and Advice and possibly refer on to the National Referral Mechanism (NRM)</a:t>
            </a:r>
          </a:p>
        </p:txBody>
      </p:sp>
      <p:sp>
        <p:nvSpPr>
          <p:cNvPr id="4" name="Footer Placeholder 3">
            <a:extLst>
              <a:ext uri="{FF2B5EF4-FFF2-40B4-BE49-F238E27FC236}">
                <a16:creationId xmlns:a16="http://schemas.microsoft.com/office/drawing/2014/main" id="{F98F4630-4ECE-45FA-860C-3C6100C7003E}"/>
              </a:ext>
            </a:extLst>
          </p:cNvPr>
          <p:cNvSpPr>
            <a:spLocks noGrp="1"/>
          </p:cNvSpPr>
          <p:nvPr>
            <p:ph type="ftr" sz="quarter" idx="11"/>
          </p:nvPr>
        </p:nvSpPr>
        <p:spPr>
          <a:xfrm>
            <a:off x="1708679" y="6282854"/>
            <a:ext cx="7619999" cy="365125"/>
          </a:xfrm>
        </p:spPr>
        <p:txBody>
          <a:bodyPr/>
          <a:lstStyle/>
          <a:p>
            <a:r>
              <a:rPr lang="en-GB"/>
              <a:t>Copyright © Kirklees Safeguarding Children Board April 2020</a:t>
            </a:r>
          </a:p>
        </p:txBody>
      </p:sp>
      <p:pic>
        <p:nvPicPr>
          <p:cNvPr id="5" name="Recorded Sound">
            <a:hlinkClick r:id="" action="ppaction://media"/>
            <a:extLst>
              <a:ext uri="{FF2B5EF4-FFF2-40B4-BE49-F238E27FC236}">
                <a16:creationId xmlns:a16="http://schemas.microsoft.com/office/drawing/2014/main" id="{1B8E2D28-69DB-4560-87C7-C788D85071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84779" y="420909"/>
            <a:ext cx="916079" cy="916079"/>
          </a:xfrm>
          <a:prstGeom prst="rect">
            <a:avLst/>
          </a:prstGeom>
        </p:spPr>
      </p:pic>
    </p:spTree>
    <p:extLst>
      <p:ext uri="{BB962C8B-B14F-4D97-AF65-F5344CB8AC3E}">
        <p14:creationId xmlns:p14="http://schemas.microsoft.com/office/powerpoint/2010/main" val="347651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986" y="299068"/>
            <a:ext cx="8911687" cy="1280890"/>
          </a:xfrm>
        </p:spPr>
        <p:txBody>
          <a:bodyPr/>
          <a:lstStyle/>
          <a:p>
            <a:r>
              <a:rPr lang="en-GB" dirty="0">
                <a:latin typeface="Arial" panose="020B0604020202020204" pitchFamily="34" charset="0"/>
                <a:cs typeface="Arial" panose="020B0604020202020204" pitchFamily="34" charset="0"/>
              </a:rPr>
              <a:t>National Referral Mechanism</a:t>
            </a:r>
          </a:p>
        </p:txBody>
      </p:sp>
      <p:sp>
        <p:nvSpPr>
          <p:cNvPr id="3" name="Content Placeholder 2"/>
          <p:cNvSpPr>
            <a:spLocks noGrp="1"/>
          </p:cNvSpPr>
          <p:nvPr>
            <p:ph idx="1"/>
          </p:nvPr>
        </p:nvSpPr>
        <p:spPr>
          <a:xfrm>
            <a:off x="1590784" y="1043213"/>
            <a:ext cx="10000092" cy="4937994"/>
          </a:xfrm>
        </p:spPr>
        <p:txBody>
          <a:bodyPr vert="horz" lIns="91440" tIns="45720" rIns="91440" bIns="45720" rtlCol="0" anchor="t">
            <a:noAutofit/>
          </a:bodyPr>
          <a:lstStyle/>
          <a:p>
            <a:r>
              <a:rPr lang="en-GB" sz="1600" dirty="0">
                <a:latin typeface="Arial" panose="020B0604020202020204" pitchFamily="34" charset="0"/>
                <a:cs typeface="Arial" panose="020B0604020202020204" pitchFamily="34" charset="0"/>
              </a:rPr>
              <a:t>2 stage process</a:t>
            </a:r>
          </a:p>
          <a:p>
            <a:r>
              <a:rPr lang="en-GB" sz="1600" dirty="0">
                <a:latin typeface="Arial" panose="020B0604020202020204" pitchFamily="34" charset="0"/>
                <a:cs typeface="Arial" panose="020B0604020202020204" pitchFamily="34" charset="0"/>
              </a:rPr>
              <a:t>Role of the First Responder</a:t>
            </a:r>
          </a:p>
          <a:p>
            <a:r>
              <a:rPr lang="en-GB" sz="1600" dirty="0">
                <a:latin typeface="Arial" panose="020B0604020202020204" pitchFamily="34" charset="0"/>
                <a:cs typeface="Arial" panose="020B0604020202020204" pitchFamily="34" charset="0"/>
              </a:rPr>
              <a:t>Single Competent Authority</a:t>
            </a:r>
          </a:p>
          <a:p>
            <a:r>
              <a:rPr lang="en-GB" sz="1600" dirty="0">
                <a:latin typeface="Arial" panose="020B0604020202020204" pitchFamily="34" charset="0"/>
                <a:cs typeface="Arial" panose="020B0604020202020204" pitchFamily="34" charset="0"/>
              </a:rPr>
              <a:t>Consent</a:t>
            </a:r>
          </a:p>
          <a:p>
            <a:r>
              <a:rPr lang="en-GB" sz="1600" dirty="0">
                <a:latin typeface="Arial" panose="020B0604020202020204" pitchFamily="34" charset="0"/>
                <a:cs typeface="Arial" panose="020B0604020202020204" pitchFamily="34" charset="0"/>
              </a:rPr>
              <a:t>Where to find the referral forms</a:t>
            </a:r>
          </a:p>
          <a:p>
            <a:r>
              <a:rPr lang="en-GB" sz="1600" dirty="0">
                <a:latin typeface="Arial" panose="020B0604020202020204" pitchFamily="34" charset="0"/>
                <a:ea typeface="+mn-lt"/>
                <a:cs typeface="Arial" panose="020B0604020202020204" pitchFamily="34" charset="0"/>
              </a:rPr>
              <a:t>The National Crime Agency    Police forces     UK Border Force    UK Visas and Immigration (Home Office)</a:t>
            </a:r>
            <a:endParaRPr lang="en-GB" sz="1600" dirty="0">
              <a:latin typeface="Arial" panose="020B0604020202020204" pitchFamily="34" charset="0"/>
              <a:cs typeface="Arial" panose="020B0604020202020204" pitchFamily="34" charset="0"/>
            </a:endParaRPr>
          </a:p>
          <a:p>
            <a:r>
              <a:rPr lang="en-GB" sz="1600" dirty="0" err="1">
                <a:latin typeface="Arial" panose="020B0604020202020204" pitchFamily="34" charset="0"/>
                <a:ea typeface="+mn-lt"/>
                <a:cs typeface="Arial" panose="020B0604020202020204" pitchFamily="34" charset="0"/>
              </a:rPr>
              <a:t>Gangmasters</a:t>
            </a:r>
            <a:r>
              <a:rPr lang="en-GB" sz="1600" dirty="0">
                <a:latin typeface="Arial" panose="020B0604020202020204" pitchFamily="34" charset="0"/>
                <a:ea typeface="+mn-lt"/>
                <a:cs typeface="Arial" panose="020B0604020202020204" pitchFamily="34" charset="0"/>
              </a:rPr>
              <a:t> Licensing Authority    Local authorities   Health and social care trusts (Northern Ireland)</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Salvation Army</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Migrant Help  </a:t>
            </a:r>
            <a:r>
              <a:rPr lang="en-GB" sz="1600" dirty="0" err="1">
                <a:latin typeface="Arial" panose="020B0604020202020204" pitchFamily="34" charset="0"/>
                <a:ea typeface="+mn-lt"/>
                <a:cs typeface="Arial" panose="020B0604020202020204" pitchFamily="34" charset="0"/>
              </a:rPr>
              <a:t>Medaille</a:t>
            </a:r>
            <a:r>
              <a:rPr lang="en-GB" sz="1600" dirty="0">
                <a:latin typeface="Arial" panose="020B0604020202020204" pitchFamily="34" charset="0"/>
                <a:ea typeface="+mn-lt"/>
                <a:cs typeface="Arial" panose="020B0604020202020204" pitchFamily="34" charset="0"/>
              </a:rPr>
              <a:t> Trust  Kalayaan</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Barnardo’s   Unseen   TARA Project (Scotland)</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NSPCC Child Trafficking Advice Centre</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BAWSO (Wales)</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New Pathways</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Refugee Council</a:t>
            </a:r>
            <a:endParaRPr lang="en-GB" sz="1600" dirty="0">
              <a:latin typeface="Arial" panose="020B0604020202020204" pitchFamily="34" charset="0"/>
              <a:cs typeface="Arial" panose="020B0604020202020204" pitchFamily="34" charset="0"/>
            </a:endParaRPr>
          </a:p>
          <a:p>
            <a:endParaRPr lang="en-GB" sz="1400" dirty="0"/>
          </a:p>
        </p:txBody>
      </p:sp>
      <p:sp>
        <p:nvSpPr>
          <p:cNvPr id="4" name="Footer Placeholder 3"/>
          <p:cNvSpPr>
            <a:spLocks noGrp="1"/>
          </p:cNvSpPr>
          <p:nvPr>
            <p:ph type="ftr" sz="quarter" idx="11"/>
          </p:nvPr>
        </p:nvSpPr>
        <p:spPr>
          <a:xfrm>
            <a:off x="7780875" y="6319328"/>
            <a:ext cx="7619999" cy="365125"/>
          </a:xfrm>
        </p:spPr>
        <p:txBody>
          <a:bodyPr/>
          <a:lstStyle/>
          <a:p>
            <a:r>
              <a:rPr lang="en-GB" dirty="0"/>
              <a:t>Copyright © Kirklees Safeguarding Children Board June 2019</a:t>
            </a:r>
          </a:p>
        </p:txBody>
      </p:sp>
      <p:pic>
        <p:nvPicPr>
          <p:cNvPr id="5" name="Recorded Sound">
            <a:hlinkClick r:id="" action="ppaction://media"/>
            <a:extLst>
              <a:ext uri="{FF2B5EF4-FFF2-40B4-BE49-F238E27FC236}">
                <a16:creationId xmlns:a16="http://schemas.microsoft.com/office/drawing/2014/main" id="{30B89093-509B-43FC-A935-52690B9F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5975" y="538672"/>
            <a:ext cx="1104900" cy="1041286"/>
          </a:xfrm>
          <a:prstGeom prst="rect">
            <a:avLst/>
          </a:prstGeom>
        </p:spPr>
      </p:pic>
    </p:spTree>
    <p:extLst>
      <p:ext uri="{BB962C8B-B14F-4D97-AF65-F5344CB8AC3E}">
        <p14:creationId xmlns:p14="http://schemas.microsoft.com/office/powerpoint/2010/main" val="81220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Digital NRM Form</a:t>
            </a:r>
          </a:p>
        </p:txBody>
      </p:sp>
      <p:sp>
        <p:nvSpPr>
          <p:cNvPr id="3" name="Content Placeholder 2"/>
          <p:cNvSpPr>
            <a:spLocks noGrp="1"/>
          </p:cNvSpPr>
          <p:nvPr>
            <p:ph idx="1"/>
          </p:nvPr>
        </p:nvSpPr>
        <p:spPr/>
        <p:txBody>
          <a:bodyPr>
            <a:normAutofit/>
          </a:bodyPr>
          <a:lstStyle/>
          <a:p>
            <a:r>
              <a:rPr lang="en-GB" sz="2400" dirty="0">
                <a:latin typeface="Arial" panose="020B0604020202020204" pitchFamily="34" charset="0"/>
                <a:cs typeface="Arial" panose="020B0604020202020204" pitchFamily="34" charset="0"/>
              </a:rPr>
              <a:t>Available to all First Responders since 29</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August 2019. </a:t>
            </a:r>
          </a:p>
          <a:p>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Accessed via the following link:</a:t>
            </a:r>
          </a:p>
          <a:p>
            <a:pPr marL="0" indent="0">
              <a:buNone/>
            </a:pPr>
            <a:r>
              <a:rPr lang="en-GB" sz="2400" dirty="0">
                <a:latin typeface="Arial" panose="020B0604020202020204" pitchFamily="34" charset="0"/>
                <a:cs typeface="Arial" panose="020B0604020202020204" pitchFamily="34" charset="0"/>
                <a:hlinkClick r:id="rId5"/>
              </a:rPr>
              <a:t>https://www.modernslavery.gov.uk/start</a:t>
            </a:r>
            <a:r>
              <a:rPr lang="en-GB" sz="2400" dirty="0">
                <a:latin typeface="Arial" panose="020B0604020202020204" pitchFamily="34" charset="0"/>
                <a:cs typeface="Arial" panose="020B0604020202020204" pitchFamily="34" charset="0"/>
              </a:rPr>
              <a:t> </a:t>
            </a:r>
          </a:p>
          <a:p>
            <a:pPr marL="0" indent="0">
              <a:buNone/>
            </a:pPr>
            <a:endParaRPr lang="en-GB" dirty="0"/>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6" name="Recorded Sound">
            <a:hlinkClick r:id="" action="ppaction://media"/>
            <a:extLst>
              <a:ext uri="{FF2B5EF4-FFF2-40B4-BE49-F238E27FC236}">
                <a16:creationId xmlns:a16="http://schemas.microsoft.com/office/drawing/2014/main" id="{B7C7F2E3-ADA4-4360-A8A4-C7A8AEFB09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9211" y="554445"/>
            <a:ext cx="784665" cy="784665"/>
          </a:xfrm>
          <a:prstGeom prst="rect">
            <a:avLst/>
          </a:prstGeom>
        </p:spPr>
      </p:pic>
    </p:spTree>
    <p:extLst>
      <p:ext uri="{BB962C8B-B14F-4D97-AF65-F5344CB8AC3E}">
        <p14:creationId xmlns:p14="http://schemas.microsoft.com/office/powerpoint/2010/main" val="141784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Support for Children</a:t>
            </a:r>
          </a:p>
        </p:txBody>
      </p:sp>
      <p:sp>
        <p:nvSpPr>
          <p:cNvPr id="3" name="Content Placeholder 2"/>
          <p:cNvSpPr>
            <a:spLocks noGrp="1"/>
          </p:cNvSpPr>
          <p:nvPr>
            <p:ph idx="1"/>
          </p:nvPr>
        </p:nvSpPr>
        <p:spPr>
          <a:xfrm>
            <a:off x="1869698" y="1905000"/>
            <a:ext cx="8915400" cy="3777622"/>
          </a:xfrm>
        </p:spPr>
        <p:txBody>
          <a:bodyPr vert="horz" lIns="91440" tIns="45720" rIns="91440" bIns="45720" rtlCol="0" anchor="t">
            <a:normAutofit/>
          </a:bodyPr>
          <a:lstStyle/>
          <a:p>
            <a:r>
              <a:rPr lang="en-GB" sz="2000" dirty="0">
                <a:latin typeface="Arial" panose="020B0604020202020204" pitchFamily="34" charset="0"/>
                <a:cs typeface="Arial" panose="020B0604020202020204" pitchFamily="34" charset="0"/>
              </a:rPr>
              <a:t>Children are supported by the local authority under their duty in the </a:t>
            </a:r>
            <a:r>
              <a:rPr lang="en-GB" sz="2000" b="1" dirty="0">
                <a:latin typeface="Arial" panose="020B0604020202020204" pitchFamily="34" charset="0"/>
                <a:cs typeface="Arial" panose="020B0604020202020204" pitchFamily="34" charset="0"/>
              </a:rPr>
              <a:t>Children Act 1989, </a:t>
            </a:r>
            <a:r>
              <a:rPr lang="en-GB" sz="2000" dirty="0">
                <a:latin typeface="Arial" panose="020B0604020202020204" pitchFamily="34" charset="0"/>
                <a:cs typeface="Arial" panose="020B0604020202020204" pitchFamily="34" charset="0"/>
              </a:rPr>
              <a:t>not the NRM. </a:t>
            </a:r>
            <a:endParaRPr lang="en-US"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NRM will provide access to some legal aid and assist in immigration claims or criminal cases where a child has committed an offence as a result of being a victim of modern slavery. </a:t>
            </a:r>
          </a:p>
          <a:p>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A referral to the NRM is not a child protection referral. This must be done before the NRM form is submitted. </a:t>
            </a:r>
          </a:p>
          <a:p>
            <a:pPr marL="0" indent="0">
              <a:buNone/>
            </a:pPr>
            <a:endParaRPr lang="en-GB" dirty="0"/>
          </a:p>
        </p:txBody>
      </p:sp>
      <p:sp>
        <p:nvSpPr>
          <p:cNvPr id="4" name="Footer Placeholder 3"/>
          <p:cNvSpPr>
            <a:spLocks noGrp="1"/>
          </p:cNvSpPr>
          <p:nvPr>
            <p:ph type="ftr" sz="quarter" idx="11"/>
          </p:nvPr>
        </p:nvSpPr>
        <p:spPr/>
        <p:txBody>
          <a:bodyPr/>
          <a:lstStyle/>
          <a:p>
            <a:r>
              <a:rPr lang="en-GB" dirty="0"/>
              <a:t>Copyright © Kirklees Safeguarding Children Board June 2019</a:t>
            </a:r>
          </a:p>
        </p:txBody>
      </p:sp>
      <p:pic>
        <p:nvPicPr>
          <p:cNvPr id="5" name="Recorded Sound">
            <a:hlinkClick r:id="" action="ppaction://media"/>
            <a:extLst>
              <a:ext uri="{FF2B5EF4-FFF2-40B4-BE49-F238E27FC236}">
                <a16:creationId xmlns:a16="http://schemas.microsoft.com/office/drawing/2014/main" id="{20FF05C9-810A-44D4-9EA0-7628ECBAD9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1630" y="427888"/>
            <a:ext cx="1146912" cy="1146912"/>
          </a:xfrm>
          <a:prstGeom prst="rect">
            <a:avLst/>
          </a:prstGeom>
        </p:spPr>
      </p:pic>
    </p:spTree>
    <p:extLst>
      <p:ext uri="{BB962C8B-B14F-4D97-AF65-F5344CB8AC3E}">
        <p14:creationId xmlns:p14="http://schemas.microsoft.com/office/powerpoint/2010/main" val="24403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82696" y="37458"/>
            <a:ext cx="6520635" cy="6230112"/>
            <a:chOff x="0" y="0"/>
            <a:chExt cx="5334289" cy="5181600"/>
          </a:xfrm>
        </p:grpSpPr>
        <p:sp>
          <p:nvSpPr>
            <p:cNvPr id="5" name="Flowchart: Alternate Process 4"/>
            <p:cNvSpPr/>
            <p:nvPr/>
          </p:nvSpPr>
          <p:spPr>
            <a:xfrm>
              <a:off x="0" y="0"/>
              <a:ext cx="5334289" cy="647700"/>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a:ln>
                    <a:noFill/>
                  </a:ln>
                  <a:solidFill>
                    <a:srgbClr val="000000"/>
                  </a:solidFill>
                  <a:effectLst>
                    <a:outerShdw blurRad="38100" dist="19050" dir="2700000" algn="tl">
                      <a:schemeClr val="dk1">
                        <a:alpha val="40000"/>
                      </a:schemeClr>
                    </a:outerShdw>
                  </a:effectLst>
                  <a:latin typeface="Calibri" panose="020F0502020204030204"/>
                  <a:ea typeface="Calibri" panose="020F0502020204030204"/>
                  <a:cs typeface="Times New Roman" panose="02020603050405020304" pitchFamily="18" charset="0"/>
                </a:rPr>
                <a:t>Children &amp; Young People’s Partnership Board</a:t>
              </a:r>
              <a:endParaRPr lang="en-GB" sz="1100">
                <a:effectLst/>
                <a:latin typeface="Calibri" panose="020F0502020204030204"/>
                <a:ea typeface="Calibri" panose="020F0502020204030204"/>
                <a:cs typeface="Times New Roman" panose="02020603050405020304" pitchFamily="18" charset="0"/>
              </a:endParaRPr>
            </a:p>
          </p:txBody>
        </p:sp>
        <p:sp>
          <p:nvSpPr>
            <p:cNvPr id="6" name="Up-Down Arrow 5"/>
            <p:cNvSpPr/>
            <p:nvPr/>
          </p:nvSpPr>
          <p:spPr>
            <a:xfrm>
              <a:off x="2505075" y="809625"/>
              <a:ext cx="287655" cy="409575"/>
            </a:xfrm>
            <a:prstGeom prst="upDownArrow">
              <a:avLst/>
            </a:prstGeom>
            <a:solidFill>
              <a:srgbClr val="5B9BD5"/>
            </a:solidFill>
            <a:ln w="3175"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Flowchart: Alternate Process 6"/>
            <p:cNvSpPr/>
            <p:nvPr/>
          </p:nvSpPr>
          <p:spPr>
            <a:xfrm>
              <a:off x="628650" y="1400175"/>
              <a:ext cx="4029075" cy="542925"/>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a:ln>
                    <a:noFill/>
                  </a:ln>
                  <a:solidFill>
                    <a:srgbClr val="000000"/>
                  </a:solidFill>
                  <a:effectLst>
                    <a:outerShdw blurRad="38100" dist="19050" dir="2700000" algn="tl">
                      <a:schemeClr val="dk1">
                        <a:alpha val="40000"/>
                      </a:schemeClr>
                    </a:outerShdw>
                  </a:effectLst>
                  <a:latin typeface="Calibri" panose="020F0502020204030204"/>
                  <a:ea typeface="Calibri" panose="020F0502020204030204"/>
                  <a:cs typeface="Times New Roman" panose="02020603050405020304" pitchFamily="18" charset="0"/>
                </a:rPr>
                <a:t>KSCP-Safeguarding Partnership</a:t>
              </a:r>
              <a:endParaRPr lang="en-GB" sz="1100">
                <a:effectLst/>
                <a:latin typeface="Calibri" panose="020F0502020204030204"/>
                <a:ea typeface="Calibri" panose="020F0502020204030204"/>
                <a:cs typeface="Times New Roman" panose="02020603050405020304" pitchFamily="18" charset="0"/>
              </a:endParaRPr>
            </a:p>
          </p:txBody>
        </p:sp>
        <p:sp>
          <p:nvSpPr>
            <p:cNvPr id="8" name="Up-Down Arrow 7"/>
            <p:cNvSpPr/>
            <p:nvPr/>
          </p:nvSpPr>
          <p:spPr>
            <a:xfrm>
              <a:off x="2505075" y="2038350"/>
              <a:ext cx="287655" cy="419100"/>
            </a:xfrm>
            <a:prstGeom prst="upDownArrow">
              <a:avLst/>
            </a:prstGeom>
            <a:solidFill>
              <a:srgbClr val="5B9BD5"/>
            </a:solidFill>
            <a:ln w="3175"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Flowchart: Alternate Process 8"/>
            <p:cNvSpPr/>
            <p:nvPr/>
          </p:nvSpPr>
          <p:spPr>
            <a:xfrm>
              <a:off x="847725" y="2524125"/>
              <a:ext cx="3590925" cy="523875"/>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a:ln>
                    <a:noFill/>
                  </a:ln>
                  <a:solidFill>
                    <a:srgbClr val="000000"/>
                  </a:solidFill>
                  <a:effectLst>
                    <a:outerShdw blurRad="38100" dist="19050" dir="2700000" algn="tl">
                      <a:schemeClr val="dk1">
                        <a:alpha val="40000"/>
                      </a:schemeClr>
                    </a:outerShdw>
                  </a:effectLst>
                  <a:latin typeface="Calibri" panose="020F0502020204030204"/>
                  <a:ea typeface="Calibri" panose="020F0502020204030204"/>
                  <a:cs typeface="Times New Roman" panose="02020603050405020304" pitchFamily="18" charset="0"/>
                </a:rPr>
                <a:t>Exploitation Strategic Group</a:t>
              </a:r>
              <a:endParaRPr lang="en-GB" sz="1100">
                <a:effectLst/>
                <a:latin typeface="Calibri" panose="020F0502020204030204"/>
                <a:ea typeface="Calibri" panose="020F0502020204030204"/>
                <a:cs typeface="Times New Roman" panose="02020603050405020304" pitchFamily="18" charset="0"/>
              </a:endParaRPr>
            </a:p>
          </p:txBody>
        </p:sp>
        <p:sp>
          <p:nvSpPr>
            <p:cNvPr id="10" name="Up-Down Arrow 9"/>
            <p:cNvSpPr/>
            <p:nvPr/>
          </p:nvSpPr>
          <p:spPr>
            <a:xfrm>
              <a:off x="2505075" y="3095625"/>
              <a:ext cx="287655" cy="428625"/>
            </a:xfrm>
            <a:prstGeom prst="upDownArrow">
              <a:avLst/>
            </a:prstGeom>
            <a:solidFill>
              <a:srgbClr val="5B9BD5"/>
            </a:solidFill>
            <a:ln w="3175"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Flowchart: Alternate Process 10"/>
            <p:cNvSpPr/>
            <p:nvPr/>
          </p:nvSpPr>
          <p:spPr>
            <a:xfrm>
              <a:off x="1228725" y="3629025"/>
              <a:ext cx="2828925" cy="542925"/>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a:ln>
                    <a:noFill/>
                  </a:ln>
                  <a:solidFill>
                    <a:srgbClr val="000000"/>
                  </a:solidFill>
                  <a:effectLst>
                    <a:outerShdw blurRad="38100" dist="19050" dir="2700000" algn="tl">
                      <a:schemeClr val="dk1">
                        <a:alpha val="40000"/>
                      </a:schemeClr>
                    </a:outerShdw>
                  </a:effectLst>
                  <a:latin typeface="Calibri" panose="020F0502020204030204"/>
                  <a:ea typeface="Calibri" panose="020F0502020204030204"/>
                  <a:cs typeface="Times New Roman" panose="02020603050405020304" pitchFamily="18" charset="0"/>
                </a:rPr>
                <a:t>Exploitation Operational Group</a:t>
              </a:r>
              <a:endParaRPr lang="en-GB" sz="1100">
                <a:effectLst/>
                <a:latin typeface="Calibri" panose="020F0502020204030204"/>
                <a:ea typeface="Calibri" panose="020F0502020204030204"/>
                <a:cs typeface="Times New Roman" panose="02020603050405020304" pitchFamily="18" charset="0"/>
              </a:endParaRPr>
            </a:p>
          </p:txBody>
        </p:sp>
        <p:sp>
          <p:nvSpPr>
            <p:cNvPr id="12" name="Up-Down Arrow 11"/>
            <p:cNvSpPr/>
            <p:nvPr/>
          </p:nvSpPr>
          <p:spPr>
            <a:xfrm>
              <a:off x="2495550" y="4267200"/>
              <a:ext cx="288000" cy="400050"/>
            </a:xfrm>
            <a:prstGeom prst="upDownArrow">
              <a:avLst/>
            </a:prstGeom>
            <a:solidFill>
              <a:srgbClr val="5B9BD5"/>
            </a:solidFill>
            <a:ln w="3175"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Flowchart: Alternate Process 12"/>
            <p:cNvSpPr/>
            <p:nvPr/>
          </p:nvSpPr>
          <p:spPr>
            <a:xfrm>
              <a:off x="1295400" y="4743450"/>
              <a:ext cx="2590800" cy="438150"/>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a:ln>
                    <a:noFill/>
                  </a:ln>
                  <a:solidFill>
                    <a:srgbClr val="000000"/>
                  </a:solidFill>
                  <a:effectLst>
                    <a:outerShdw blurRad="38100" dist="19050" dir="2700000" algn="tl">
                      <a:schemeClr val="dk1">
                        <a:alpha val="40000"/>
                      </a:schemeClr>
                    </a:outerShdw>
                  </a:effectLst>
                  <a:latin typeface="Calibri" panose="020F0502020204030204"/>
                  <a:ea typeface="Calibri" panose="020F0502020204030204"/>
                  <a:cs typeface="Times New Roman" panose="02020603050405020304" pitchFamily="18" charset="0"/>
                </a:rPr>
                <a:t>MACE</a:t>
              </a:r>
              <a:endParaRPr lang="en-GB" sz="1100">
                <a:effectLst/>
                <a:latin typeface="Calibri" panose="020F0502020204030204"/>
                <a:ea typeface="Calibri" panose="020F0502020204030204"/>
                <a:cs typeface="Times New Roman" panose="02020603050405020304" pitchFamily="18" charset="0"/>
              </a:endParaRPr>
            </a:p>
          </p:txBody>
        </p:sp>
      </p:grpSp>
      <p:sp>
        <p:nvSpPr>
          <p:cNvPr id="2" name="Footer Placeholder 1"/>
          <p:cNvSpPr>
            <a:spLocks noGrp="1"/>
          </p:cNvSpPr>
          <p:nvPr>
            <p:ph type="ftr" sz="quarter" idx="11"/>
          </p:nvPr>
        </p:nvSpPr>
        <p:spPr>
          <a:xfrm>
            <a:off x="1690052" y="6492875"/>
            <a:ext cx="7619999" cy="365125"/>
          </a:xfrm>
        </p:spPr>
        <p:txBody>
          <a:bodyPr/>
          <a:lstStyle/>
          <a:p>
            <a:r>
              <a:rPr lang="en-GB"/>
              <a:t>Copyright © Kirklees Safeguarding Children Board June 2019</a:t>
            </a:r>
          </a:p>
        </p:txBody>
      </p:sp>
      <p:pic>
        <p:nvPicPr>
          <p:cNvPr id="3" name="Recorded Sound">
            <a:hlinkClick r:id="" action="ppaction://media"/>
            <a:extLst>
              <a:ext uri="{FF2B5EF4-FFF2-40B4-BE49-F238E27FC236}">
                <a16:creationId xmlns:a16="http://schemas.microsoft.com/office/drawing/2014/main" id="{ACCAC335-AD12-49D8-9319-A1D71BD6C9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8965" y="2421039"/>
            <a:ext cx="406400" cy="406400"/>
          </a:xfrm>
          <a:prstGeom prst="rect">
            <a:avLst/>
          </a:prstGeom>
        </p:spPr>
      </p:pic>
    </p:spTree>
    <p:extLst>
      <p:ext uri="{BB962C8B-B14F-4D97-AF65-F5344CB8AC3E}">
        <p14:creationId xmlns:p14="http://schemas.microsoft.com/office/powerpoint/2010/main" val="10987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200776"/>
            <a:ext cx="8911687" cy="1280890"/>
          </a:xfrm>
        </p:spPr>
        <p:txBody>
          <a:bodyPr>
            <a:normAutofit/>
          </a:bodyPr>
          <a:lstStyle/>
          <a:p>
            <a:r>
              <a:rPr lang="en-GB" sz="3200" dirty="0">
                <a:latin typeface="Arial" panose="020B0604020202020204" pitchFamily="34" charset="0"/>
                <a:cs typeface="Arial" panose="020B0604020202020204" pitchFamily="34" charset="0"/>
              </a:rPr>
              <a:t>What is the Exploitation Safeguarding Strategy?</a:t>
            </a:r>
          </a:p>
        </p:txBody>
      </p:sp>
      <p:sp>
        <p:nvSpPr>
          <p:cNvPr id="3" name="Content Placeholder 2"/>
          <p:cNvSpPr>
            <a:spLocks noGrp="1"/>
          </p:cNvSpPr>
          <p:nvPr>
            <p:ph idx="1"/>
          </p:nvPr>
        </p:nvSpPr>
        <p:spPr>
          <a:xfrm>
            <a:off x="1811752" y="841221"/>
            <a:ext cx="9287991" cy="4756768"/>
          </a:xfrm>
        </p:spPr>
        <p:txBody>
          <a:bodyPr>
            <a:noAutofit/>
          </a:bodyPr>
          <a:lstStyle/>
          <a:p>
            <a:pPr>
              <a:lnSpc>
                <a:spcPct val="150000"/>
              </a:lnSpc>
            </a:pPr>
            <a:r>
              <a:rPr lang="en-US" b="1" dirty="0">
                <a:latin typeface="Arial" panose="020B0604020202020204" pitchFamily="34" charset="0"/>
                <a:cs typeface="Arial" panose="020B0604020202020204" pitchFamily="34" charset="0"/>
              </a:rPr>
              <a:t>Our Strategic Objectives are:-</a:t>
            </a:r>
            <a:r>
              <a:rPr lang="en-US" dirty="0">
                <a:latin typeface="Arial" panose="020B0604020202020204" pitchFamily="34" charset="0"/>
                <a:cs typeface="Arial" panose="020B0604020202020204" pitchFamily="34" charset="0"/>
              </a:rPr>
              <a:t>	</a:t>
            </a:r>
            <a:endParaRPr lang="en-GB" b="1"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Objective 1 Prevent</a:t>
            </a:r>
          </a:p>
          <a:p>
            <a:pPr>
              <a:lnSpc>
                <a:spcPct val="150000"/>
              </a:lnSpc>
            </a:pPr>
            <a:r>
              <a:rPr lang="en-GB" sz="1600" dirty="0">
                <a:latin typeface="Arial" panose="020B0604020202020204" pitchFamily="34" charset="0"/>
                <a:cs typeface="Arial" panose="020B0604020202020204" pitchFamily="34" charset="0"/>
              </a:rPr>
              <a:t>To prevent children, young people and vulnerable adults experiencing or continuing to experience, exploitation, harm and abuse by ensuring effective awareness-raising and preventative work is in place across the locality, staff benefit form quality learning and development opportunities and that there is an effective response to information and intelligence, that identifies individuals, groups or locations of concern, and highlights patterns or trends.</a:t>
            </a:r>
          </a:p>
          <a:p>
            <a:pPr>
              <a:lnSpc>
                <a:spcPct val="150000"/>
              </a:lnSpc>
            </a:pPr>
            <a:r>
              <a:rPr lang="en-GB" sz="1600" dirty="0">
                <a:latin typeface="Arial" panose="020B0604020202020204" pitchFamily="34" charset="0"/>
                <a:cs typeface="Arial" panose="020B0604020202020204" pitchFamily="34" charset="0"/>
              </a:rPr>
              <a:t>Objective 2   Prepare</a:t>
            </a:r>
          </a:p>
          <a:p>
            <a:pPr>
              <a:lnSpc>
                <a:spcPct val="150000"/>
              </a:lnSpc>
            </a:pPr>
            <a:r>
              <a:rPr lang="en-GB" sz="1600" dirty="0">
                <a:latin typeface="Arial" panose="020B0604020202020204" pitchFamily="34" charset="0"/>
                <a:cs typeface="Arial" panose="020B0604020202020204" pitchFamily="34" charset="0"/>
              </a:rPr>
              <a:t>To develop a comprehensive and accurate intelligence picture which will inform local partnership understanding of context, and locations of concern to enable swift coordinated multi-agency responses to safeguard children and prevent, divert or prosecute those who seek to facilitate and /or perpetrate exploitation, abuse and harm</a:t>
            </a:r>
            <a:r>
              <a:rPr lang="en-GB" dirty="0"/>
              <a:t>.</a:t>
            </a:r>
          </a:p>
        </p:txBody>
      </p:sp>
      <p:pic>
        <p:nvPicPr>
          <p:cNvPr id="4" name="Recorded Sound">
            <a:hlinkClick r:id="" action="ppaction://media"/>
            <a:extLst>
              <a:ext uri="{FF2B5EF4-FFF2-40B4-BE49-F238E27FC236}">
                <a16:creationId xmlns:a16="http://schemas.microsoft.com/office/drawing/2014/main" id="{D6204AA7-FB0F-4184-90EE-17A632F3EA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22669" y="556104"/>
            <a:ext cx="1086429" cy="1086429"/>
          </a:xfrm>
          <a:prstGeom prst="rect">
            <a:avLst/>
          </a:prstGeom>
        </p:spPr>
      </p:pic>
      <p:pic>
        <p:nvPicPr>
          <p:cNvPr id="5" name="Picture 4">
            <a:extLst>
              <a:ext uri="{FF2B5EF4-FFF2-40B4-BE49-F238E27FC236}">
                <a16:creationId xmlns:a16="http://schemas.microsoft.com/office/drawing/2014/main" id="{D73427D0-3F02-4B19-965B-5491ABC2C0AB}"/>
              </a:ext>
            </a:extLst>
          </p:cNvPr>
          <p:cNvPicPr>
            <a:picLocks noChangeAspect="1"/>
          </p:cNvPicPr>
          <p:nvPr/>
        </p:nvPicPr>
        <p:blipFill>
          <a:blip r:embed="rId6"/>
          <a:stretch>
            <a:fillRect/>
          </a:stretch>
        </p:blipFill>
        <p:spPr>
          <a:xfrm>
            <a:off x="1820276" y="6498127"/>
            <a:ext cx="3487214" cy="249958"/>
          </a:xfrm>
          <a:prstGeom prst="rect">
            <a:avLst/>
          </a:prstGeom>
        </p:spPr>
      </p:pic>
    </p:spTree>
    <p:extLst>
      <p:ext uri="{BB962C8B-B14F-4D97-AF65-F5344CB8AC3E}">
        <p14:creationId xmlns:p14="http://schemas.microsoft.com/office/powerpoint/2010/main" val="270830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356" y="357067"/>
            <a:ext cx="8911687" cy="1280890"/>
          </a:xfrm>
        </p:spPr>
        <p:txBody>
          <a:bodyPr>
            <a:normAutofit/>
          </a:bodyPr>
          <a:lstStyle/>
          <a:p>
            <a:r>
              <a:rPr lang="en-GB" sz="3200" dirty="0">
                <a:latin typeface="Arial" panose="020B0604020202020204" pitchFamily="34" charset="0"/>
                <a:cs typeface="Arial" panose="020B0604020202020204" pitchFamily="34" charset="0"/>
              </a:rPr>
              <a:t>What is the Exploitation Safeguarding Strategy?</a:t>
            </a:r>
          </a:p>
        </p:txBody>
      </p:sp>
      <p:sp>
        <p:nvSpPr>
          <p:cNvPr id="3" name="Content Placeholder 2"/>
          <p:cNvSpPr>
            <a:spLocks noGrp="1"/>
          </p:cNvSpPr>
          <p:nvPr>
            <p:ph idx="1"/>
          </p:nvPr>
        </p:nvSpPr>
        <p:spPr>
          <a:xfrm>
            <a:off x="1436957" y="1106381"/>
            <a:ext cx="9419954" cy="5029427"/>
          </a:xfrm>
        </p:spPr>
        <p:txBody>
          <a:bodyPr>
            <a:normAutofit fontScale="92500" lnSpcReduction="10000"/>
          </a:bodyPr>
          <a:lstStyle/>
          <a:p>
            <a:pPr>
              <a:lnSpc>
                <a:spcPct val="150000"/>
              </a:lnSpc>
            </a:pPr>
            <a:r>
              <a:rPr lang="en-GB" sz="2100" dirty="0">
                <a:latin typeface="Arial" panose="020B0604020202020204" pitchFamily="34" charset="0"/>
                <a:cs typeface="Arial" panose="020B0604020202020204" pitchFamily="34" charset="0"/>
              </a:rPr>
              <a:t>Objective 3   Protect</a:t>
            </a:r>
          </a:p>
          <a:p>
            <a:pPr>
              <a:lnSpc>
                <a:spcPct val="150000"/>
              </a:lnSpc>
            </a:pPr>
            <a:r>
              <a:rPr lang="en-GB" sz="2100" dirty="0">
                <a:latin typeface="Arial" panose="020B0604020202020204" pitchFamily="34" charset="0"/>
                <a:cs typeface="Arial" panose="020B0604020202020204" pitchFamily="34" charset="0"/>
              </a:rPr>
              <a:t>To develop effective child centred practice and service provision, to protect children, young people, vulnerable adults, families and communities, and ensure positive outcomes for all, whilst empowering individuals to build resilient communities. </a:t>
            </a:r>
          </a:p>
          <a:p>
            <a:pPr>
              <a:lnSpc>
                <a:spcPct val="150000"/>
              </a:lnSpc>
            </a:pPr>
            <a:r>
              <a:rPr lang="en-GB" sz="2100" dirty="0">
                <a:latin typeface="Arial" panose="020B0604020202020204" pitchFamily="34" charset="0"/>
                <a:cs typeface="Arial" panose="020B0604020202020204" pitchFamily="34" charset="0"/>
              </a:rPr>
              <a:t> Objective 4   Pursue</a:t>
            </a:r>
          </a:p>
          <a:p>
            <a:pPr>
              <a:lnSpc>
                <a:spcPct val="150000"/>
              </a:lnSpc>
            </a:pPr>
            <a:r>
              <a:rPr lang="en-GB" sz="2100" dirty="0">
                <a:latin typeface="Arial" panose="020B0604020202020204" pitchFamily="34" charset="0"/>
                <a:cs typeface="Arial" panose="020B0604020202020204" pitchFamily="34" charset="0"/>
              </a:rPr>
              <a:t>Use information intelligently  to assess and intervene with contexts and groups, to  safeguard children and young people and prosecute those who seek to facilitate and /or perpetrate exploitation, abuse and harm; ensuring that a holistic, person centred approach, from intervention, to where necessary prosecution, is adopted and employed.</a:t>
            </a:r>
          </a:p>
          <a:p>
            <a:endParaRPr lang="en-GB" dirty="0"/>
          </a:p>
        </p:txBody>
      </p:sp>
      <p:sp>
        <p:nvSpPr>
          <p:cNvPr id="4" name="Footer Placeholder 3"/>
          <p:cNvSpPr>
            <a:spLocks noGrp="1"/>
          </p:cNvSpPr>
          <p:nvPr>
            <p:ph type="ftr" sz="quarter" idx="11"/>
          </p:nvPr>
        </p:nvSpPr>
        <p:spPr>
          <a:xfrm>
            <a:off x="1843356" y="6359645"/>
            <a:ext cx="7619999" cy="365125"/>
          </a:xfrm>
        </p:spPr>
        <p:txBody>
          <a:bodyPr/>
          <a:lstStyle/>
          <a:p>
            <a:r>
              <a:rPr lang="en-GB" dirty="0"/>
              <a:t>Copyright © Kirklees Safeguarding Children Board June 2019</a:t>
            </a:r>
          </a:p>
        </p:txBody>
      </p:sp>
      <p:pic>
        <p:nvPicPr>
          <p:cNvPr id="5" name="Recorded Sound">
            <a:hlinkClick r:id="" action="ppaction://media"/>
            <a:extLst>
              <a:ext uri="{FF2B5EF4-FFF2-40B4-BE49-F238E27FC236}">
                <a16:creationId xmlns:a16="http://schemas.microsoft.com/office/drawing/2014/main" id="{B37604D4-1C72-4AB3-87C6-BACDB8E0D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2454" y="699981"/>
            <a:ext cx="937976" cy="937976"/>
          </a:xfrm>
          <a:prstGeom prst="rect">
            <a:avLst/>
          </a:prstGeom>
        </p:spPr>
      </p:pic>
    </p:spTree>
    <p:extLst>
      <p:ext uri="{BB962C8B-B14F-4D97-AF65-F5344CB8AC3E}">
        <p14:creationId xmlns:p14="http://schemas.microsoft.com/office/powerpoint/2010/main" val="349486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924" y="403327"/>
            <a:ext cx="8911687" cy="1280890"/>
          </a:xfrm>
        </p:spPr>
        <p:txBody>
          <a:bodyPr/>
          <a:lstStyle/>
          <a:p>
            <a:r>
              <a:rPr lang="en-GB" dirty="0">
                <a:latin typeface="Arial" panose="020B0604020202020204" pitchFamily="34" charset="0"/>
                <a:cs typeface="Arial" panose="020B0604020202020204" pitchFamily="34" charset="0"/>
              </a:rPr>
              <a:t>What is the Precision Strategy?</a:t>
            </a:r>
          </a:p>
        </p:txBody>
      </p:sp>
      <p:pic>
        <p:nvPicPr>
          <p:cNvPr id="4" name="Content Placeholder 3"/>
          <p:cNvPicPr>
            <a:picLocks noGrp="1" noChangeAspect="1"/>
          </p:cNvPicPr>
          <p:nvPr>
            <p:ph idx="1"/>
          </p:nvPr>
        </p:nvPicPr>
        <p:blipFill>
          <a:blip r:embed="rId5"/>
          <a:stretch>
            <a:fillRect/>
          </a:stretch>
        </p:blipFill>
        <p:spPr>
          <a:xfrm rot="1261110">
            <a:off x="7598965" y="2062162"/>
            <a:ext cx="3828795" cy="3778250"/>
          </a:xfrm>
          <a:prstGeom prst="rect">
            <a:avLst/>
          </a:prstGeom>
        </p:spPr>
      </p:pic>
      <p:pic>
        <p:nvPicPr>
          <p:cNvPr id="5" name="Picture 4"/>
          <p:cNvPicPr>
            <a:picLocks noChangeAspect="1"/>
          </p:cNvPicPr>
          <p:nvPr/>
        </p:nvPicPr>
        <p:blipFill rotWithShape="1">
          <a:blip r:embed="rId6"/>
          <a:srcRect b="3846"/>
          <a:stretch/>
        </p:blipFill>
        <p:spPr>
          <a:xfrm>
            <a:off x="685800" y="1264555"/>
            <a:ext cx="6943725" cy="4650470"/>
          </a:xfrm>
          <a:prstGeom prst="rect">
            <a:avLst/>
          </a:prstGeom>
        </p:spPr>
      </p:pic>
      <p:sp>
        <p:nvSpPr>
          <p:cNvPr id="3" name="Footer Placeholder 2"/>
          <p:cNvSpPr>
            <a:spLocks noGrp="1"/>
          </p:cNvSpPr>
          <p:nvPr>
            <p:ph type="ftr" sz="quarter" idx="11"/>
          </p:nvPr>
        </p:nvSpPr>
        <p:spPr/>
        <p:txBody>
          <a:bodyPr/>
          <a:lstStyle/>
          <a:p>
            <a:r>
              <a:rPr lang="en-GB"/>
              <a:t>Copyright © Kirklees Safeguarding Children Board June 2019</a:t>
            </a:r>
          </a:p>
        </p:txBody>
      </p:sp>
      <p:pic>
        <p:nvPicPr>
          <p:cNvPr id="7" name="Recorded Sound">
            <a:hlinkClick r:id="" action="ppaction://media"/>
            <a:extLst>
              <a:ext uri="{FF2B5EF4-FFF2-40B4-BE49-F238E27FC236}">
                <a16:creationId xmlns:a16="http://schemas.microsoft.com/office/drawing/2014/main" id="{3B147530-745B-4AA4-B160-FB2BA95117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09211" y="403327"/>
            <a:ext cx="910930" cy="910930"/>
          </a:xfrm>
          <a:prstGeom prst="rect">
            <a:avLst/>
          </a:prstGeom>
        </p:spPr>
      </p:pic>
    </p:spTree>
    <p:extLst>
      <p:ext uri="{BB962C8B-B14F-4D97-AF65-F5344CB8AC3E}">
        <p14:creationId xmlns:p14="http://schemas.microsoft.com/office/powerpoint/2010/main" val="5972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AD5051-E855-4505-AA95-BBD85EF22066}"/>
              </a:ext>
            </a:extLst>
          </p:cNvPr>
          <p:cNvSpPr>
            <a:spLocks noGrp="1"/>
          </p:cNvSpPr>
          <p:nvPr>
            <p:ph type="ftr" sz="quarter" idx="11"/>
          </p:nvPr>
        </p:nvSpPr>
        <p:spPr>
          <a:xfrm>
            <a:off x="1605801" y="6273141"/>
            <a:ext cx="7619999" cy="365125"/>
          </a:xfrm>
        </p:spPr>
        <p:txBody>
          <a:bodyPr/>
          <a:lstStyle/>
          <a:p>
            <a:r>
              <a:rPr lang="en-GB" dirty="0"/>
              <a:t>Copyright © Kirklees Safeguarding Children Board June 2019</a:t>
            </a:r>
          </a:p>
        </p:txBody>
      </p:sp>
      <p:pic>
        <p:nvPicPr>
          <p:cNvPr id="3" name="Picture 3" descr="A screenshot of a cell phone&#10;&#10;Description automatically generated">
            <a:extLst>
              <a:ext uri="{FF2B5EF4-FFF2-40B4-BE49-F238E27FC236}">
                <a16:creationId xmlns:a16="http://schemas.microsoft.com/office/drawing/2014/main" id="{4963EE70-5804-4027-8275-7822ADA67BC3}"/>
              </a:ext>
            </a:extLst>
          </p:cNvPr>
          <p:cNvPicPr>
            <a:picLocks noChangeAspect="1"/>
          </p:cNvPicPr>
          <p:nvPr/>
        </p:nvPicPr>
        <p:blipFill>
          <a:blip r:embed="rId5"/>
          <a:stretch>
            <a:fillRect/>
          </a:stretch>
        </p:blipFill>
        <p:spPr>
          <a:xfrm>
            <a:off x="4724400" y="2529804"/>
            <a:ext cx="2743200" cy="1798392"/>
          </a:xfrm>
          <a:prstGeom prst="rect">
            <a:avLst/>
          </a:prstGeom>
        </p:spPr>
      </p:pic>
      <p:pic>
        <p:nvPicPr>
          <p:cNvPr id="4" name="Picture 4" descr="A screenshot of a cell phone&#10;&#10;Description automatically generated">
            <a:extLst>
              <a:ext uri="{FF2B5EF4-FFF2-40B4-BE49-F238E27FC236}">
                <a16:creationId xmlns:a16="http://schemas.microsoft.com/office/drawing/2014/main" id="{EE68AB92-DDC6-4F45-8C61-95E92F992DDE}"/>
              </a:ext>
            </a:extLst>
          </p:cNvPr>
          <p:cNvPicPr>
            <a:picLocks noChangeAspect="1"/>
          </p:cNvPicPr>
          <p:nvPr/>
        </p:nvPicPr>
        <p:blipFill>
          <a:blip r:embed="rId5"/>
          <a:stretch>
            <a:fillRect/>
          </a:stretch>
        </p:blipFill>
        <p:spPr>
          <a:xfrm>
            <a:off x="4724400" y="2529804"/>
            <a:ext cx="2743200" cy="1798392"/>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E2A737D9-356C-467F-8716-84E3A2CA718E}"/>
              </a:ext>
            </a:extLst>
          </p:cNvPr>
          <p:cNvPicPr>
            <a:picLocks noChangeAspect="1"/>
          </p:cNvPicPr>
          <p:nvPr/>
        </p:nvPicPr>
        <p:blipFill>
          <a:blip r:embed="rId5"/>
          <a:stretch>
            <a:fillRect/>
          </a:stretch>
        </p:blipFill>
        <p:spPr>
          <a:xfrm>
            <a:off x="2156604" y="457548"/>
            <a:ext cx="7817928" cy="5302160"/>
          </a:xfrm>
          <a:prstGeom prst="rect">
            <a:avLst/>
          </a:prstGeom>
        </p:spPr>
      </p:pic>
      <p:pic>
        <p:nvPicPr>
          <p:cNvPr id="6" name="Recorded Sound">
            <a:hlinkClick r:id="" action="ppaction://media"/>
            <a:extLst>
              <a:ext uri="{FF2B5EF4-FFF2-40B4-BE49-F238E27FC236}">
                <a16:creationId xmlns:a16="http://schemas.microsoft.com/office/drawing/2014/main" id="{513E75C6-8744-4A22-9E43-349EC1C718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8853" y="457547"/>
            <a:ext cx="974437" cy="974437"/>
          </a:xfrm>
          <a:prstGeom prst="rect">
            <a:avLst/>
          </a:prstGeom>
        </p:spPr>
      </p:pic>
    </p:spTree>
    <p:extLst>
      <p:ext uri="{BB962C8B-B14F-4D97-AF65-F5344CB8AC3E}">
        <p14:creationId xmlns:p14="http://schemas.microsoft.com/office/powerpoint/2010/main" val="123714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92A9A1-ADFF-4243-A860-F4D273C28B1D}"/>
              </a:ext>
            </a:extLst>
          </p:cNvPr>
          <p:cNvSpPr>
            <a:spLocks noGrp="1"/>
          </p:cNvSpPr>
          <p:nvPr>
            <p:ph type="ftr" sz="quarter" idx="11"/>
          </p:nvPr>
        </p:nvSpPr>
        <p:spPr>
          <a:xfrm>
            <a:off x="1828800" y="6333067"/>
            <a:ext cx="7619999" cy="365125"/>
          </a:xfrm>
        </p:spPr>
        <p:txBody>
          <a:bodyPr/>
          <a:lstStyle/>
          <a:p>
            <a:r>
              <a:rPr lang="en-GB" dirty="0"/>
              <a:t>Copyright © Kirklees Safeguarding Children Board June 2019</a:t>
            </a:r>
          </a:p>
        </p:txBody>
      </p:sp>
      <p:sp>
        <p:nvSpPr>
          <p:cNvPr id="3" name="TextBox 2">
            <a:extLst>
              <a:ext uri="{FF2B5EF4-FFF2-40B4-BE49-F238E27FC236}">
                <a16:creationId xmlns:a16="http://schemas.microsoft.com/office/drawing/2014/main" id="{76B237EF-A438-4599-8E97-84BD7F3F362F}"/>
              </a:ext>
            </a:extLst>
          </p:cNvPr>
          <p:cNvSpPr txBox="1"/>
          <p:nvPr/>
        </p:nvSpPr>
        <p:spPr>
          <a:xfrm>
            <a:off x="1828800" y="524933"/>
            <a:ext cx="9567334"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Facts and Myth Busters about criminal exploitation </a:t>
            </a:r>
          </a:p>
        </p:txBody>
      </p:sp>
      <p:sp>
        <p:nvSpPr>
          <p:cNvPr id="4" name="TextBox 3">
            <a:extLst>
              <a:ext uri="{FF2B5EF4-FFF2-40B4-BE49-F238E27FC236}">
                <a16:creationId xmlns:a16="http://schemas.microsoft.com/office/drawing/2014/main" id="{05545876-A210-4558-BBA6-EEE15796CFDF}"/>
              </a:ext>
            </a:extLst>
          </p:cNvPr>
          <p:cNvSpPr txBox="1"/>
          <p:nvPr/>
        </p:nvSpPr>
        <p:spPr>
          <a:xfrm>
            <a:off x="1058333" y="1228397"/>
            <a:ext cx="10075333" cy="4985980"/>
          </a:xfrm>
          <a:prstGeom prst="rect">
            <a:avLst/>
          </a:prstGeom>
          <a:noFill/>
        </p:spPr>
        <p:txBody>
          <a:bodyPr wrap="square" rtlCol="0">
            <a:spAutoFit/>
          </a:bodyPr>
          <a:lstStyle/>
          <a:p>
            <a:pPr marL="342900" indent="-342900">
              <a:lnSpc>
                <a:spcPct val="150000"/>
              </a:lnSpc>
              <a:buAutoNum type="arabicPeriod"/>
            </a:pPr>
            <a:r>
              <a:rPr lang="en-GB" sz="2000" b="1" dirty="0">
                <a:latin typeface="Arial" panose="020B0604020202020204" pitchFamily="34" charset="0"/>
                <a:cs typeface="Arial" panose="020B0604020202020204" pitchFamily="34" charset="0"/>
              </a:rPr>
              <a:t>It isn’t about drugs </a:t>
            </a:r>
          </a:p>
          <a:p>
            <a:pPr>
              <a:lnSpc>
                <a:spcPct val="150000"/>
              </a:lnSpc>
            </a:pPr>
            <a:r>
              <a:rPr lang="en-GB" sz="2000" dirty="0">
                <a:latin typeface="Arial" panose="020B0604020202020204" pitchFamily="34" charset="0"/>
                <a:cs typeface="Arial" panose="020B0604020202020204" pitchFamily="34" charset="0"/>
              </a:rPr>
              <a:t>Criminal exploitation of children can take many forms. It is often talked about in the news in terms of ‘County lines’– being coerced into moving and selling drugs across the country. However, it also includes being forced to shoplift or pick pocket, work in cannabis factories or threaten other young people.</a:t>
            </a:r>
          </a:p>
          <a:p>
            <a:pPr>
              <a:lnSpc>
                <a:spcPct val="150000"/>
              </a:lnSpc>
            </a:pPr>
            <a:endParaRPr lang="en-GB" sz="2000" dirty="0">
              <a:latin typeface="Arial" panose="020B0604020202020204" pitchFamily="34" charset="0"/>
              <a:cs typeface="Arial" panose="020B0604020202020204" pitchFamily="34" charset="0"/>
            </a:endParaRPr>
          </a:p>
          <a:p>
            <a:pPr>
              <a:lnSpc>
                <a:spcPct val="150000"/>
              </a:lnSpc>
            </a:pPr>
            <a:r>
              <a:rPr lang="en-GB" sz="2000" dirty="0">
                <a:latin typeface="Arial" panose="020B0604020202020204" pitchFamily="34" charset="0"/>
                <a:cs typeface="Arial" panose="020B0604020202020204" pitchFamily="34" charset="0"/>
              </a:rPr>
              <a:t>2.</a:t>
            </a:r>
            <a:r>
              <a:rPr lang="en-GB" sz="2000" b="1" dirty="0">
                <a:latin typeface="Arial" panose="020B0604020202020204" pitchFamily="34" charset="0"/>
                <a:cs typeface="Arial" panose="020B0604020202020204" pitchFamily="34" charset="0"/>
              </a:rPr>
              <a:t>Online music videos are hunting grounds for exploiters</a:t>
            </a:r>
          </a:p>
          <a:p>
            <a:pPr>
              <a:lnSpc>
                <a:spcPct val="150000"/>
              </a:lnSpc>
            </a:pPr>
            <a:r>
              <a:rPr lang="en-GB" sz="2000" dirty="0">
                <a:latin typeface="Arial" panose="020B0604020202020204" pitchFamily="34" charset="0"/>
                <a:cs typeface="Arial" panose="020B0604020202020204" pitchFamily="34" charset="0"/>
              </a:rPr>
              <a:t>Children can be targeted for exploitation face to face or online through social media and other platforms. Criminal groups will use popular culture such as online music video to contact and groom young people </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957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2BFA-D6D4-4107-84AE-D82FE9032764}"/>
              </a:ext>
            </a:extLst>
          </p:cNvPr>
          <p:cNvSpPr>
            <a:spLocks noGrp="1"/>
          </p:cNvSpPr>
          <p:nvPr>
            <p:ph type="title"/>
          </p:nvPr>
        </p:nvSpPr>
        <p:spPr/>
        <p:txBody>
          <a:bodyPr/>
          <a:lstStyle/>
          <a:p>
            <a:r>
              <a:rPr lang="en-US" dirty="0"/>
              <a:t>              </a:t>
            </a:r>
            <a:r>
              <a:rPr lang="en-US" b="1" dirty="0">
                <a:latin typeface="Arial" panose="020B0604020202020204" pitchFamily="34" charset="0"/>
                <a:cs typeface="Arial" panose="020B0604020202020204" pitchFamily="34" charset="0"/>
              </a:rPr>
              <a:t>Working Together 2018</a:t>
            </a:r>
            <a:r>
              <a:rPr lang="en-US"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9CF16852-3157-40C6-ADD5-38DCA1F208EE}"/>
              </a:ext>
            </a:extLst>
          </p:cNvPr>
          <p:cNvSpPr>
            <a:spLocks noGrp="1"/>
          </p:cNvSpPr>
          <p:nvPr>
            <p:ph idx="1"/>
          </p:nvPr>
        </p:nvSpPr>
        <p:spPr>
          <a:xfrm>
            <a:off x="2114194" y="1540189"/>
            <a:ext cx="8915400" cy="3777622"/>
          </a:xfrm>
        </p:spPr>
        <p:txBody>
          <a:bodyPr vert="horz" lIns="91440" tIns="45720" rIns="91440" bIns="45720" rtlCol="0" anchor="t">
            <a:normAutofit/>
          </a:bodyPr>
          <a:lstStyle/>
          <a:p>
            <a:r>
              <a:rPr lang="en-US" sz="2000" dirty="0">
                <a:latin typeface="Arial" panose="020B0604020202020204" pitchFamily="34" charset="0"/>
                <a:ea typeface="+mn-lt"/>
                <a:cs typeface="Arial" panose="020B0604020202020204" pitchFamily="34" charset="0"/>
              </a:rPr>
              <a:t>“As well as threats to the welfare of children from within their families, children may be vulnerable to abuse or exploitation from outside their families. These extra-familial threats might arise at school and other educational establishments, from within peer groups, or more widely from within the wider community and/or online. These threats can take a variety of different forms and children can be vulnerable to multiple threats, including; exploitation by criminal gangs and </a:t>
            </a:r>
            <a:r>
              <a:rPr lang="en-US" sz="2000" dirty="0" err="1">
                <a:latin typeface="Arial" panose="020B0604020202020204" pitchFamily="34" charset="0"/>
                <a:ea typeface="+mn-lt"/>
                <a:cs typeface="Arial" panose="020B0604020202020204" pitchFamily="34" charset="0"/>
              </a:rPr>
              <a:t>organised</a:t>
            </a:r>
            <a:r>
              <a:rPr lang="en-US" sz="2000" dirty="0">
                <a:latin typeface="Arial" panose="020B0604020202020204" pitchFamily="34" charset="0"/>
                <a:ea typeface="+mn-lt"/>
                <a:cs typeface="Arial" panose="020B0604020202020204" pitchFamily="34" charset="0"/>
              </a:rPr>
              <a:t> crime groups such as county lines; trafficking, online abuse; sexual exploitation and the influences of extremism leading to </a:t>
            </a:r>
            <a:r>
              <a:rPr lang="en-US" sz="2000" dirty="0" err="1">
                <a:latin typeface="Arial" panose="020B0604020202020204" pitchFamily="34" charset="0"/>
                <a:ea typeface="+mn-lt"/>
                <a:cs typeface="Arial" panose="020B0604020202020204" pitchFamily="34" charset="0"/>
              </a:rPr>
              <a:t>radicalisation</a:t>
            </a:r>
            <a:r>
              <a:rPr lang="en-US" sz="2000" dirty="0">
                <a:latin typeface="Arial" panose="020B0604020202020204" pitchFamily="34" charset="0"/>
                <a:ea typeface="+mn-lt"/>
                <a:cs typeface="Arial" panose="020B0604020202020204" pitchFamily="34" charset="0"/>
              </a:rPr>
              <a:t>.” (pg. 22) - Working Together </a:t>
            </a:r>
            <a:endParaRPr lang="en-US" sz="20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41685152-69E9-4C91-BF4A-8B15A073D187}"/>
              </a:ext>
            </a:extLst>
          </p:cNvPr>
          <p:cNvSpPr>
            <a:spLocks noGrp="1"/>
          </p:cNvSpPr>
          <p:nvPr>
            <p:ph type="ftr" sz="quarter" idx="11"/>
          </p:nvPr>
        </p:nvSpPr>
        <p:spPr/>
        <p:txBody>
          <a:bodyPr/>
          <a:lstStyle/>
          <a:p>
            <a:r>
              <a:rPr lang="en-GB"/>
              <a:t>Copyright © Kirklees Safeguarding Children Board April 2020</a:t>
            </a:r>
          </a:p>
        </p:txBody>
      </p:sp>
      <p:pic>
        <p:nvPicPr>
          <p:cNvPr id="5" name="Recorded Sound">
            <a:hlinkClick r:id="" action="ppaction://media"/>
            <a:extLst>
              <a:ext uri="{FF2B5EF4-FFF2-40B4-BE49-F238E27FC236}">
                <a16:creationId xmlns:a16="http://schemas.microsoft.com/office/drawing/2014/main" id="{BF6DB205-0355-42AD-999B-438D7D61ED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0203" y="420909"/>
            <a:ext cx="624409" cy="624409"/>
          </a:xfrm>
          <a:prstGeom prst="rect">
            <a:avLst/>
          </a:prstGeom>
        </p:spPr>
      </p:pic>
    </p:spTree>
    <p:extLst>
      <p:ext uri="{BB962C8B-B14F-4D97-AF65-F5344CB8AC3E}">
        <p14:creationId xmlns:p14="http://schemas.microsoft.com/office/powerpoint/2010/main" val="169154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1AD688-5724-4EE5-B78F-773E5026546E}"/>
              </a:ext>
            </a:extLst>
          </p:cNvPr>
          <p:cNvSpPr>
            <a:spLocks noGrp="1"/>
          </p:cNvSpPr>
          <p:nvPr>
            <p:ph type="ftr" sz="quarter" idx="11"/>
          </p:nvPr>
        </p:nvSpPr>
        <p:spPr/>
        <p:txBody>
          <a:bodyPr/>
          <a:lstStyle/>
          <a:p>
            <a:r>
              <a:rPr lang="en-GB"/>
              <a:t>Copyright © Kirklees Safeguarding Children Board June 2019</a:t>
            </a:r>
          </a:p>
        </p:txBody>
      </p:sp>
      <p:sp>
        <p:nvSpPr>
          <p:cNvPr id="4" name="TextBox 3">
            <a:extLst>
              <a:ext uri="{FF2B5EF4-FFF2-40B4-BE49-F238E27FC236}">
                <a16:creationId xmlns:a16="http://schemas.microsoft.com/office/drawing/2014/main" id="{4809AB62-AA9B-4E26-96CB-E91B6E9037F3}"/>
              </a:ext>
            </a:extLst>
          </p:cNvPr>
          <p:cNvSpPr txBox="1"/>
          <p:nvPr/>
        </p:nvSpPr>
        <p:spPr>
          <a:xfrm>
            <a:off x="2589212" y="389467"/>
            <a:ext cx="7619999"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Continued … </a:t>
            </a:r>
          </a:p>
        </p:txBody>
      </p:sp>
      <p:sp>
        <p:nvSpPr>
          <p:cNvPr id="7" name="TextBox 6">
            <a:extLst>
              <a:ext uri="{FF2B5EF4-FFF2-40B4-BE49-F238E27FC236}">
                <a16:creationId xmlns:a16="http://schemas.microsoft.com/office/drawing/2014/main" id="{7960F325-9DDE-4E72-ADAA-D00ED8C4BA5F}"/>
              </a:ext>
            </a:extLst>
          </p:cNvPr>
          <p:cNvSpPr txBox="1"/>
          <p:nvPr/>
        </p:nvSpPr>
        <p:spPr>
          <a:xfrm>
            <a:off x="1862667" y="931333"/>
            <a:ext cx="8906934" cy="5236755"/>
          </a:xfrm>
          <a:prstGeom prst="rect">
            <a:avLst/>
          </a:prstGeom>
          <a:noFill/>
        </p:spPr>
        <p:txBody>
          <a:bodyPr wrap="square" rtlCol="0">
            <a:spAutoFit/>
          </a:bodyPr>
          <a:lstStyle/>
          <a:p>
            <a:endParaRPr lang="en-GB" dirty="0"/>
          </a:p>
          <a:p>
            <a:pPr>
              <a:lnSpc>
                <a:spcPct val="150000"/>
              </a:lnSpc>
            </a:pPr>
            <a:r>
              <a:rPr lang="en-GB" b="1" dirty="0"/>
              <a:t>3</a:t>
            </a:r>
            <a:r>
              <a:rPr lang="en-GB" b="1"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All children are at risk no matter what their background </a:t>
            </a:r>
          </a:p>
          <a:p>
            <a:pPr>
              <a:lnSpc>
                <a:spcPct val="150000"/>
              </a:lnSpc>
            </a:pPr>
            <a:r>
              <a:rPr lang="en-GB" sz="2000" dirty="0">
                <a:latin typeface="Arial" panose="020B0604020202020204" pitchFamily="34" charset="0"/>
                <a:cs typeface="Arial" panose="020B0604020202020204" pitchFamily="34" charset="0"/>
              </a:rPr>
              <a:t>Any child can be at risk of exploitation no matter their family network, social economic background or neighbourhoods. However, certain vulnerabilities can place a child at greater risk. These include growing up in poverty, having learning difficulties, being excluded from school or being looked after.</a:t>
            </a:r>
          </a:p>
          <a:p>
            <a:endParaRPr lang="en-GB" sz="2000" dirty="0"/>
          </a:p>
          <a:p>
            <a:pPr>
              <a:lnSpc>
                <a:spcPct val="150000"/>
              </a:lnSpc>
            </a:pPr>
            <a:r>
              <a:rPr lang="en-GB" sz="2000" b="1" dirty="0">
                <a:latin typeface="Arial" panose="020B0604020202020204" pitchFamily="34" charset="0"/>
                <a:cs typeface="Arial" panose="020B0604020202020204" pitchFamily="34" charset="0"/>
              </a:rPr>
              <a:t>4. Drugs aren’t only a problem in big cities </a:t>
            </a:r>
          </a:p>
          <a:p>
            <a:pPr>
              <a:lnSpc>
                <a:spcPct val="150000"/>
              </a:lnSpc>
            </a:pPr>
            <a:r>
              <a:rPr lang="en-GB" sz="2000" dirty="0">
                <a:latin typeface="Arial" panose="020B0604020202020204" pitchFamily="34" charset="0"/>
                <a:cs typeface="Arial" panose="020B0604020202020204" pitchFamily="34" charset="0"/>
              </a:rPr>
              <a:t>Practitioners and Police report increasing awareness of young people being exploited through ‘county lines’, the distribution of drugs around the country using ‘phone lines’. There are thousands of drug trafficking routes to all areas of the country.</a:t>
            </a:r>
          </a:p>
        </p:txBody>
      </p:sp>
    </p:spTree>
    <p:extLst>
      <p:ext uri="{BB962C8B-B14F-4D97-AF65-F5344CB8AC3E}">
        <p14:creationId xmlns:p14="http://schemas.microsoft.com/office/powerpoint/2010/main" val="3047462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CC717C-65A8-4AA1-A7BC-529EF12350D3}"/>
              </a:ext>
            </a:extLst>
          </p:cNvPr>
          <p:cNvSpPr>
            <a:spLocks noGrp="1"/>
          </p:cNvSpPr>
          <p:nvPr>
            <p:ph type="ftr" sz="quarter" idx="11"/>
          </p:nvPr>
        </p:nvSpPr>
        <p:spPr>
          <a:xfrm>
            <a:off x="1600200" y="6318370"/>
            <a:ext cx="7619999" cy="365125"/>
          </a:xfrm>
        </p:spPr>
        <p:txBody>
          <a:bodyPr/>
          <a:lstStyle/>
          <a:p>
            <a:r>
              <a:rPr lang="en-GB" dirty="0"/>
              <a:t>Copyright © Kirklees Safeguarding Children Board June 2019</a:t>
            </a:r>
          </a:p>
        </p:txBody>
      </p:sp>
      <p:sp>
        <p:nvSpPr>
          <p:cNvPr id="3" name="TextBox 2">
            <a:extLst>
              <a:ext uri="{FF2B5EF4-FFF2-40B4-BE49-F238E27FC236}">
                <a16:creationId xmlns:a16="http://schemas.microsoft.com/office/drawing/2014/main" id="{A480803B-62A2-416A-94FF-4CAC9BA99E44}"/>
              </a:ext>
            </a:extLst>
          </p:cNvPr>
          <p:cNvSpPr txBox="1"/>
          <p:nvPr/>
        </p:nvSpPr>
        <p:spPr>
          <a:xfrm>
            <a:off x="2150533" y="357067"/>
            <a:ext cx="6519334"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Continued… </a:t>
            </a:r>
          </a:p>
        </p:txBody>
      </p:sp>
      <p:sp>
        <p:nvSpPr>
          <p:cNvPr id="4" name="TextBox 3">
            <a:extLst>
              <a:ext uri="{FF2B5EF4-FFF2-40B4-BE49-F238E27FC236}">
                <a16:creationId xmlns:a16="http://schemas.microsoft.com/office/drawing/2014/main" id="{4C0F11B4-749F-4561-8891-C4E6A0DE443B}"/>
              </a:ext>
            </a:extLst>
          </p:cNvPr>
          <p:cNvSpPr txBox="1"/>
          <p:nvPr/>
        </p:nvSpPr>
        <p:spPr>
          <a:xfrm>
            <a:off x="1930400" y="1097718"/>
            <a:ext cx="8930888" cy="532453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5</a:t>
            </a:r>
            <a:r>
              <a:rPr lang="en-GB" sz="2000" b="1" dirty="0">
                <a:latin typeface="Arial" panose="020B0604020202020204" pitchFamily="34" charset="0"/>
                <a:cs typeface="Arial" panose="020B0604020202020204" pitchFamily="34" charset="0"/>
              </a:rPr>
              <a:t>. Children as young as seven are being exploited</a:t>
            </a:r>
          </a:p>
          <a:p>
            <a:pPr>
              <a:lnSpc>
                <a:spcPct val="150000"/>
              </a:lnSpc>
            </a:pPr>
            <a:r>
              <a:rPr lang="en-GB" sz="2000" dirty="0">
                <a:latin typeface="Arial" panose="020B0604020202020204" pitchFamily="34" charset="0"/>
                <a:cs typeface="Arial" panose="020B0604020202020204" pitchFamily="34" charset="0"/>
              </a:rPr>
              <a:t>There is evidence that children as young as seven are being targeted for exploitation. Although older adolescents are more likely to be recorded, many younger children are not recognised and therefore the opportunity to protect them is missed.</a:t>
            </a:r>
          </a:p>
          <a:p>
            <a:pPr>
              <a:lnSpc>
                <a:spcPct val="150000"/>
              </a:lnSpc>
            </a:pPr>
            <a:endParaRPr lang="en-GB" sz="2000" dirty="0">
              <a:latin typeface="Arial" panose="020B0604020202020204" pitchFamily="34" charset="0"/>
              <a:cs typeface="Arial" panose="020B0604020202020204" pitchFamily="34" charset="0"/>
            </a:endParaRPr>
          </a:p>
          <a:p>
            <a:pPr>
              <a:lnSpc>
                <a:spcPct val="150000"/>
              </a:lnSpc>
            </a:pPr>
            <a:r>
              <a:rPr lang="en-GB" sz="2000" b="1" dirty="0">
                <a:latin typeface="Arial" panose="020B0604020202020204" pitchFamily="34" charset="0"/>
                <a:cs typeface="Arial" panose="020B0604020202020204" pitchFamily="34" charset="0"/>
              </a:rPr>
              <a:t>6. Signs of exploitation are not obvious </a:t>
            </a:r>
          </a:p>
          <a:p>
            <a:pPr>
              <a:lnSpc>
                <a:spcPct val="150000"/>
              </a:lnSpc>
            </a:pPr>
            <a:r>
              <a:rPr lang="en-GB" sz="2000" dirty="0">
                <a:latin typeface="Arial" panose="020B0604020202020204" pitchFamily="34" charset="0"/>
                <a:cs typeface="Arial" panose="020B0604020202020204" pitchFamily="34" charset="0"/>
              </a:rPr>
              <a:t>There are many signs to suggest a child is being exploited. One indicator could be if the young person is going missing from home or care. Children in care go missing more frequently than other children and are more likely to be found outside of their boundaries of their home local authority. </a:t>
            </a:r>
          </a:p>
          <a:p>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916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45525C-233B-4184-B16D-9600751623A0}"/>
              </a:ext>
            </a:extLst>
          </p:cNvPr>
          <p:cNvSpPr>
            <a:spLocks noGrp="1"/>
          </p:cNvSpPr>
          <p:nvPr>
            <p:ph type="ftr" sz="quarter" idx="11"/>
          </p:nvPr>
        </p:nvSpPr>
        <p:spPr/>
        <p:txBody>
          <a:bodyPr/>
          <a:lstStyle/>
          <a:p>
            <a:r>
              <a:rPr lang="en-GB"/>
              <a:t>Copyright © Kirklees Safeguarding Children Board June 2019</a:t>
            </a:r>
          </a:p>
        </p:txBody>
      </p:sp>
      <p:sp>
        <p:nvSpPr>
          <p:cNvPr id="3" name="TextBox 2">
            <a:extLst>
              <a:ext uri="{FF2B5EF4-FFF2-40B4-BE49-F238E27FC236}">
                <a16:creationId xmlns:a16="http://schemas.microsoft.com/office/drawing/2014/main" id="{D101C2AD-1E32-4712-81D9-726C8480A580}"/>
              </a:ext>
            </a:extLst>
          </p:cNvPr>
          <p:cNvSpPr txBox="1"/>
          <p:nvPr/>
        </p:nvSpPr>
        <p:spPr>
          <a:xfrm>
            <a:off x="2709333" y="524933"/>
            <a:ext cx="7499878"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Continued ...</a:t>
            </a: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70807A9-57E4-4326-AF45-C5D3CAD6E671}"/>
              </a:ext>
            </a:extLst>
          </p:cNvPr>
          <p:cNvSpPr txBox="1"/>
          <p:nvPr/>
        </p:nvSpPr>
        <p:spPr>
          <a:xfrm>
            <a:off x="1862668" y="1456267"/>
            <a:ext cx="8995832" cy="2246769"/>
          </a:xfrm>
          <a:prstGeom prst="rect">
            <a:avLst/>
          </a:prstGeom>
          <a:noFill/>
        </p:spPr>
        <p:txBody>
          <a:bodyPr wrap="square" rtlCol="0">
            <a:spAutoFit/>
          </a:bodyPr>
          <a:lstStyle/>
          <a:p>
            <a:pPr>
              <a:lnSpc>
                <a:spcPct val="150000"/>
              </a:lnSpc>
            </a:pPr>
            <a:r>
              <a:rPr lang="en-GB" sz="2000" dirty="0">
                <a:latin typeface="Arial" panose="020B0604020202020204" pitchFamily="34" charset="0"/>
                <a:cs typeface="Arial" panose="020B0604020202020204" pitchFamily="34" charset="0"/>
              </a:rPr>
              <a:t>7</a:t>
            </a:r>
            <a:r>
              <a:rPr lang="en-GB" sz="2000" b="1" dirty="0">
                <a:latin typeface="Arial" panose="020B0604020202020204" pitchFamily="34" charset="0"/>
                <a:cs typeface="Arial" panose="020B0604020202020204" pitchFamily="34" charset="0"/>
              </a:rPr>
              <a:t>. Exploited children are not treated equally </a:t>
            </a:r>
          </a:p>
          <a:p>
            <a:pPr>
              <a:lnSpc>
                <a:spcPct val="150000"/>
              </a:lnSpc>
            </a:pPr>
            <a:r>
              <a:rPr lang="en-GB" sz="2000" dirty="0">
                <a:latin typeface="Arial" panose="020B0604020202020204" pitchFamily="34" charset="0"/>
                <a:cs typeface="Arial" panose="020B0604020202020204" pitchFamily="34" charset="0"/>
              </a:rPr>
              <a:t>Gender, age, ethnicity and background can all affect the way professionals respond to children who have been or are at risk of being criminally exploited. Some may be recognised as victims while others are not. </a:t>
            </a:r>
          </a:p>
          <a:p>
            <a:endParaRPr lang="en-GB"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A8B11FD-7A13-4BEA-BDA1-6B3D1B08D632}"/>
              </a:ext>
            </a:extLst>
          </p:cNvPr>
          <p:cNvSpPr txBox="1"/>
          <p:nvPr/>
        </p:nvSpPr>
        <p:spPr>
          <a:xfrm>
            <a:off x="1693333" y="4731009"/>
            <a:ext cx="8805334" cy="923330"/>
          </a:xfrm>
          <a:prstGeom prst="rect">
            <a:avLst/>
          </a:prstGeom>
          <a:noFill/>
        </p:spPr>
        <p:txBody>
          <a:bodyPr wrap="square" rtlCol="0">
            <a:spAutoFit/>
          </a:bodyPr>
          <a:lstStyle/>
          <a:p>
            <a:r>
              <a:rPr lang="en-GB" dirty="0">
                <a:hlinkClick r:id="rId2"/>
              </a:rPr>
              <a:t>https://www.childrenssociety.org.uk/news-and-blogs/our-blog/7-facts-you-need-to-know-about-child-exploitation</a:t>
            </a:r>
            <a:r>
              <a:rPr lang="en-GB" dirty="0"/>
              <a:t> </a:t>
            </a:r>
          </a:p>
          <a:p>
            <a:endParaRPr lang="en-GB" dirty="0"/>
          </a:p>
        </p:txBody>
      </p:sp>
    </p:spTree>
    <p:extLst>
      <p:ext uri="{BB962C8B-B14F-4D97-AF65-F5344CB8AC3E}">
        <p14:creationId xmlns:p14="http://schemas.microsoft.com/office/powerpoint/2010/main" val="3654773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92F1C6-2CD2-41EF-B2FC-DFFE46E3B0CB}"/>
              </a:ext>
            </a:extLst>
          </p:cNvPr>
          <p:cNvSpPr>
            <a:spLocks noGrp="1"/>
          </p:cNvSpPr>
          <p:nvPr>
            <p:ph type="ftr" sz="quarter" idx="11"/>
          </p:nvPr>
        </p:nvSpPr>
        <p:spPr/>
        <p:txBody>
          <a:bodyPr/>
          <a:lstStyle/>
          <a:p>
            <a:r>
              <a:rPr lang="en-GB"/>
              <a:t>Copyright © Kirklees Safeguarding Children Board June 2019</a:t>
            </a:r>
          </a:p>
        </p:txBody>
      </p:sp>
      <p:sp>
        <p:nvSpPr>
          <p:cNvPr id="3" name="TextBox 2">
            <a:extLst>
              <a:ext uri="{FF2B5EF4-FFF2-40B4-BE49-F238E27FC236}">
                <a16:creationId xmlns:a16="http://schemas.microsoft.com/office/drawing/2014/main" id="{51F2D08E-C281-4672-9C04-16AE5650AA51}"/>
              </a:ext>
            </a:extLst>
          </p:cNvPr>
          <p:cNvSpPr txBox="1"/>
          <p:nvPr/>
        </p:nvSpPr>
        <p:spPr>
          <a:xfrm>
            <a:off x="1540997" y="357067"/>
            <a:ext cx="6690255" cy="861774"/>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Test yourself </a:t>
            </a:r>
          </a:p>
          <a:p>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67B6866-1299-4467-B52E-95DF423B3603}"/>
              </a:ext>
            </a:extLst>
          </p:cNvPr>
          <p:cNvSpPr txBox="1"/>
          <p:nvPr/>
        </p:nvSpPr>
        <p:spPr>
          <a:xfrm>
            <a:off x="1634836" y="1582340"/>
            <a:ext cx="9268691" cy="4339650"/>
          </a:xfrm>
          <a:prstGeom prst="rect">
            <a:avLst/>
          </a:prstGeom>
          <a:noFill/>
        </p:spPr>
        <p:txBody>
          <a:bodyPr wrap="square" rtlCol="0">
            <a:spAutoFit/>
          </a:bodyPr>
          <a:lstStyle/>
          <a:p>
            <a:pPr marL="342900" indent="-342900">
              <a:buAutoNum type="arabicPeriod"/>
            </a:pPr>
            <a:r>
              <a:rPr lang="en-GB" sz="2000" dirty="0">
                <a:latin typeface="Arial" panose="020B0604020202020204" pitchFamily="34" charset="0"/>
                <a:cs typeface="Arial" panose="020B0604020202020204" pitchFamily="34" charset="0"/>
              </a:rPr>
              <a:t>What is contextual safeguarding?</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2. Name two ways in which perpetrators may try to groom young people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3. Name three push factors and three pull factors that are used to groom young people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4. Why does trauma bonding occur?</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5.What does MACE stand for?</a:t>
            </a:r>
          </a:p>
          <a:p>
            <a:endParaRPr lang="en-GB" sz="2000" dirty="0">
              <a:latin typeface="Arial" panose="020B0604020202020204" pitchFamily="34" charset="0"/>
              <a:cs typeface="Arial" panose="020B0604020202020204" pitchFamily="34" charset="0"/>
            </a:endParaRPr>
          </a:p>
          <a:p>
            <a:pPr marL="342900" indent="-342900">
              <a:buAutoNum type="arabicPeriod"/>
            </a:pPr>
            <a:endParaRPr lang="en-GB" sz="2000" dirty="0">
              <a:latin typeface="Arial" panose="020B0604020202020204" pitchFamily="34" charset="0"/>
              <a:cs typeface="Arial" panose="020B0604020202020204" pitchFamily="34" charset="0"/>
            </a:endParaRP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867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22D4DE-B233-4BC9-B1A2-EA9F097D45C3}"/>
              </a:ext>
            </a:extLst>
          </p:cNvPr>
          <p:cNvSpPr>
            <a:spLocks noGrp="1"/>
          </p:cNvSpPr>
          <p:nvPr>
            <p:ph type="ftr" sz="quarter" idx="11"/>
          </p:nvPr>
        </p:nvSpPr>
        <p:spPr/>
        <p:txBody>
          <a:bodyPr/>
          <a:lstStyle/>
          <a:p>
            <a:r>
              <a:rPr lang="en-GB"/>
              <a:t>Copyright © Kirklees Safeguarding Children Board June 2019</a:t>
            </a:r>
          </a:p>
        </p:txBody>
      </p:sp>
      <p:sp>
        <p:nvSpPr>
          <p:cNvPr id="3" name="TextBox 2">
            <a:extLst>
              <a:ext uri="{FF2B5EF4-FFF2-40B4-BE49-F238E27FC236}">
                <a16:creationId xmlns:a16="http://schemas.microsoft.com/office/drawing/2014/main" id="{1FC7303D-2883-412B-A904-2BAE8ED68271}"/>
              </a:ext>
            </a:extLst>
          </p:cNvPr>
          <p:cNvSpPr txBox="1"/>
          <p:nvPr/>
        </p:nvSpPr>
        <p:spPr>
          <a:xfrm>
            <a:off x="2496457" y="1015494"/>
            <a:ext cx="8542190" cy="1077218"/>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Listen to the audio for the answers from the previous slide</a:t>
            </a:r>
          </a:p>
        </p:txBody>
      </p:sp>
      <p:pic>
        <p:nvPicPr>
          <p:cNvPr id="5" name="Recorded Sound">
            <a:hlinkClick r:id="" action="ppaction://media"/>
            <a:extLst>
              <a:ext uri="{FF2B5EF4-FFF2-40B4-BE49-F238E27FC236}">
                <a16:creationId xmlns:a16="http://schemas.microsoft.com/office/drawing/2014/main" id="{89D60613-6871-44D8-B24E-B76CA6C220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049" y="2657474"/>
            <a:ext cx="1749503" cy="1749503"/>
          </a:xfrm>
          <a:prstGeom prst="rect">
            <a:avLst/>
          </a:prstGeom>
        </p:spPr>
      </p:pic>
    </p:spTree>
    <p:extLst>
      <p:ext uri="{BB962C8B-B14F-4D97-AF65-F5344CB8AC3E}">
        <p14:creationId xmlns:p14="http://schemas.microsoft.com/office/powerpoint/2010/main" val="210004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C5508C-C06F-47C7-A62C-2F8F406BBB47}"/>
              </a:ext>
            </a:extLst>
          </p:cNvPr>
          <p:cNvSpPr>
            <a:spLocks noGrp="1"/>
          </p:cNvSpPr>
          <p:nvPr>
            <p:ph type="ftr" sz="quarter" idx="11"/>
          </p:nvPr>
        </p:nvSpPr>
        <p:spPr/>
        <p:txBody>
          <a:bodyPr/>
          <a:lstStyle/>
          <a:p>
            <a:r>
              <a:rPr lang="en-GB"/>
              <a:t>Copyright © Kirklees Safeguarding Children Board June 2019</a:t>
            </a:r>
          </a:p>
        </p:txBody>
      </p:sp>
      <p:sp>
        <p:nvSpPr>
          <p:cNvPr id="3" name="TextBox 2">
            <a:extLst>
              <a:ext uri="{FF2B5EF4-FFF2-40B4-BE49-F238E27FC236}">
                <a16:creationId xmlns:a16="http://schemas.microsoft.com/office/drawing/2014/main" id="{6AB7B3A4-41AD-4DA4-AE57-321BBF7236B1}"/>
              </a:ext>
            </a:extLst>
          </p:cNvPr>
          <p:cNvSpPr txBox="1"/>
          <p:nvPr/>
        </p:nvSpPr>
        <p:spPr>
          <a:xfrm>
            <a:off x="3715884" y="322162"/>
            <a:ext cx="7926388"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Further reading and references </a:t>
            </a:r>
          </a:p>
        </p:txBody>
      </p:sp>
      <p:sp>
        <p:nvSpPr>
          <p:cNvPr id="4" name="TextBox 3">
            <a:extLst>
              <a:ext uri="{FF2B5EF4-FFF2-40B4-BE49-F238E27FC236}">
                <a16:creationId xmlns:a16="http://schemas.microsoft.com/office/drawing/2014/main" id="{3DFD3D84-16E4-4857-99B7-B569222DB039}"/>
              </a:ext>
            </a:extLst>
          </p:cNvPr>
          <p:cNvSpPr txBox="1"/>
          <p:nvPr/>
        </p:nvSpPr>
        <p:spPr>
          <a:xfrm>
            <a:off x="1335722" y="1145621"/>
            <a:ext cx="10528379" cy="5355312"/>
          </a:xfrm>
          <a:prstGeom prst="rect">
            <a:avLst/>
          </a:prstGeom>
          <a:noFill/>
        </p:spPr>
        <p:txBody>
          <a:bodyPr wrap="square" rtlCol="0">
            <a:spAutoFit/>
          </a:bodyPr>
          <a:lstStyle/>
          <a:p>
            <a:r>
              <a:rPr lang="en-GB" dirty="0">
                <a:hlinkClick r:id="rId2"/>
              </a:rPr>
              <a:t>https://assets.publishing.service.gov.uk/government/uploads/system/uploads/attachment_data/file/794554/6.5120_Child_exploitation_disruption_toolkit.pdf </a:t>
            </a:r>
          </a:p>
          <a:p>
            <a:endParaRPr lang="en-GB" dirty="0">
              <a:hlinkClick r:id="rId2"/>
            </a:endParaRPr>
          </a:p>
          <a:p>
            <a:r>
              <a:rPr lang="en-GB" dirty="0">
                <a:hlinkClick r:id="rId2"/>
              </a:rPr>
              <a:t>Children Act 1989 https://www.legislation.gov.uk/ukpga/1989/41/contents </a:t>
            </a:r>
          </a:p>
          <a:p>
            <a:endParaRPr lang="en-GB" dirty="0">
              <a:hlinkClick r:id="rId2"/>
            </a:endParaRPr>
          </a:p>
          <a:p>
            <a:r>
              <a:rPr lang="en-GB" dirty="0">
                <a:hlinkClick r:id="rId2"/>
              </a:rPr>
              <a:t>https://www.childrenssociety.org.uk/news-and-blogs/our-blog/7-facts-you-need-to-know-about-child-exploitation</a:t>
            </a:r>
            <a:r>
              <a:rPr lang="en-GB" dirty="0"/>
              <a:t> </a:t>
            </a:r>
          </a:p>
          <a:p>
            <a:endParaRPr lang="en-GB" dirty="0"/>
          </a:p>
          <a:p>
            <a:r>
              <a:rPr lang="en-GB" dirty="0">
                <a:hlinkClick r:id="rId3"/>
              </a:rPr>
              <a:t>https://www.modernslavery.gov.uk/start</a:t>
            </a:r>
            <a:r>
              <a:rPr lang="en-GB" dirty="0"/>
              <a:t>   </a:t>
            </a:r>
          </a:p>
          <a:p>
            <a:endParaRPr lang="en-GB" dirty="0"/>
          </a:p>
          <a:p>
            <a:r>
              <a:rPr lang="en-GB" dirty="0">
                <a:hlinkClick r:id="rId4"/>
              </a:rPr>
              <a:t>https://www.nationalcrimeagency.gov.uk/what-we-do/crime-threats/drug-trafficking/county-lines</a:t>
            </a:r>
            <a:r>
              <a:rPr lang="en-GB" dirty="0"/>
              <a:t>  </a:t>
            </a:r>
          </a:p>
          <a:p>
            <a:r>
              <a:rPr lang="en-GB" dirty="0"/>
              <a:t> </a:t>
            </a:r>
          </a:p>
          <a:p>
            <a:r>
              <a:rPr lang="en-GB" dirty="0">
                <a:hlinkClick r:id="rId5"/>
              </a:rPr>
              <a:t>https://paceuk.info</a:t>
            </a:r>
            <a:r>
              <a:rPr lang="en-GB" dirty="0"/>
              <a:t> </a:t>
            </a:r>
          </a:p>
          <a:p>
            <a:endParaRPr lang="en-GB" dirty="0"/>
          </a:p>
          <a:p>
            <a:r>
              <a:rPr lang="en-GB" dirty="0">
                <a:hlinkClick r:id="rId6"/>
              </a:rPr>
              <a:t>https://www.unodc.org/unodc/en/organized-crime/intro/UNTOC.html</a:t>
            </a:r>
            <a:r>
              <a:rPr lang="en-GB" dirty="0"/>
              <a:t>  </a:t>
            </a:r>
          </a:p>
          <a:p>
            <a:endParaRPr lang="en-GB" dirty="0"/>
          </a:p>
          <a:p>
            <a:endParaRPr lang="en-GB" dirty="0"/>
          </a:p>
          <a:p>
            <a:endParaRPr lang="en-GB" dirty="0"/>
          </a:p>
        </p:txBody>
      </p:sp>
    </p:spTree>
    <p:extLst>
      <p:ext uri="{BB962C8B-B14F-4D97-AF65-F5344CB8AC3E}">
        <p14:creationId xmlns:p14="http://schemas.microsoft.com/office/powerpoint/2010/main" val="607925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3D0840-3AA5-48F6-9010-03739238CC65}"/>
              </a:ext>
            </a:extLst>
          </p:cNvPr>
          <p:cNvSpPr>
            <a:spLocks noGrp="1"/>
          </p:cNvSpPr>
          <p:nvPr>
            <p:ph type="ftr" sz="quarter" idx="11"/>
          </p:nvPr>
        </p:nvSpPr>
        <p:spPr/>
        <p:txBody>
          <a:bodyPr/>
          <a:lstStyle/>
          <a:p>
            <a:r>
              <a:rPr lang="en-GB"/>
              <a:t>Copyright © Kirklees Safeguarding Children Board June 2019</a:t>
            </a:r>
          </a:p>
        </p:txBody>
      </p:sp>
      <p:sp>
        <p:nvSpPr>
          <p:cNvPr id="3" name="TextBox 2">
            <a:extLst>
              <a:ext uri="{FF2B5EF4-FFF2-40B4-BE49-F238E27FC236}">
                <a16:creationId xmlns:a16="http://schemas.microsoft.com/office/drawing/2014/main" id="{F1E1B284-5351-4E45-992E-BB6E3C5D09B4}"/>
              </a:ext>
            </a:extLst>
          </p:cNvPr>
          <p:cNvSpPr txBox="1"/>
          <p:nvPr/>
        </p:nvSpPr>
        <p:spPr>
          <a:xfrm>
            <a:off x="1835375" y="2022144"/>
            <a:ext cx="9127671" cy="1754326"/>
          </a:xfrm>
          <a:prstGeom prst="rect">
            <a:avLst/>
          </a:prstGeom>
          <a:noFill/>
        </p:spPr>
        <p:txBody>
          <a:bodyPr wrap="square" rtlCol="0">
            <a:spAutoFit/>
          </a:bodyPr>
          <a:lstStyle/>
          <a:p>
            <a:r>
              <a:rPr lang="en-GB" dirty="0"/>
              <a:t> </a:t>
            </a:r>
            <a:r>
              <a:rPr lang="en-GB" dirty="0">
                <a:hlinkClick r:id="rId3"/>
              </a:rPr>
              <a:t>https://www.unodc.org/unodc/en/organized-crime/intro/UNTOC.html</a:t>
            </a:r>
            <a:r>
              <a:rPr lang="en-GB" dirty="0"/>
              <a:t>  </a:t>
            </a:r>
          </a:p>
          <a:p>
            <a:endParaRPr lang="en-GB" dirty="0"/>
          </a:p>
          <a:p>
            <a:r>
              <a:rPr lang="en-GB" dirty="0">
                <a:hlinkClick r:id="rId4"/>
              </a:rPr>
              <a:t>https://www.westyorkshire.police.uk/.../child-sexual-exploitation</a:t>
            </a:r>
            <a:r>
              <a:rPr lang="en-GB" dirty="0"/>
              <a:t> </a:t>
            </a:r>
          </a:p>
          <a:p>
            <a:endParaRPr lang="en-GB" dirty="0"/>
          </a:p>
          <a:p>
            <a:r>
              <a:rPr lang="en-GB" dirty="0">
                <a:hlinkClick r:id="rId5"/>
              </a:rPr>
              <a:t>https://www.westyorkshire.police.uk/advice/online-crime-safety/online-safety/cyber-crime/online-grooming-child-sexual-exploitation</a:t>
            </a:r>
            <a:r>
              <a:rPr lang="en-GB" dirty="0"/>
              <a:t>   </a:t>
            </a:r>
          </a:p>
        </p:txBody>
      </p:sp>
      <p:sp>
        <p:nvSpPr>
          <p:cNvPr id="4" name="TextBox 3">
            <a:extLst>
              <a:ext uri="{FF2B5EF4-FFF2-40B4-BE49-F238E27FC236}">
                <a16:creationId xmlns:a16="http://schemas.microsoft.com/office/drawing/2014/main" id="{AF0843FD-05DB-432E-8EFB-97BFAF7B3B4C}"/>
              </a:ext>
            </a:extLst>
          </p:cNvPr>
          <p:cNvSpPr txBox="1"/>
          <p:nvPr/>
        </p:nvSpPr>
        <p:spPr>
          <a:xfrm>
            <a:off x="2589212" y="457200"/>
            <a:ext cx="7536095" cy="1077218"/>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References and further reading continued… </a:t>
            </a:r>
          </a:p>
        </p:txBody>
      </p:sp>
    </p:spTree>
    <p:extLst>
      <p:ext uri="{BB962C8B-B14F-4D97-AF65-F5344CB8AC3E}">
        <p14:creationId xmlns:p14="http://schemas.microsoft.com/office/powerpoint/2010/main" val="3220413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latin typeface="Arial" panose="020B0604020202020204" pitchFamily="34" charset="0"/>
                <a:cs typeface="Arial" panose="020B0604020202020204" pitchFamily="34" charset="0"/>
              </a:rPr>
              <a:t>Contextual Safeguarding - Definition</a:t>
            </a:r>
          </a:p>
        </p:txBody>
      </p:sp>
      <p:sp>
        <p:nvSpPr>
          <p:cNvPr id="3" name="Content Placeholder 2"/>
          <p:cNvSpPr>
            <a:spLocks noGrp="1"/>
          </p:cNvSpPr>
          <p:nvPr>
            <p:ph idx="1"/>
          </p:nvPr>
        </p:nvSpPr>
        <p:spPr>
          <a:xfrm>
            <a:off x="2063831" y="1789608"/>
            <a:ext cx="8915400" cy="3777622"/>
          </a:xfrm>
        </p:spPr>
        <p:txBody>
          <a:bodyPr vert="horz" lIns="91440" tIns="45720" rIns="91440" bIns="45720" rtlCol="0" anchor="t">
            <a:normAutofit/>
          </a:bodyPr>
          <a:lstStyle/>
          <a:p>
            <a:r>
              <a:rPr lang="en-GB" sz="2400" b="1" dirty="0">
                <a:latin typeface="Arial" panose="020B0604020202020204" pitchFamily="34" charset="0"/>
                <a:cs typeface="Arial" panose="020B0604020202020204" pitchFamily="34" charset="0"/>
              </a:rPr>
              <a:t>Contextual Safeguarding</a:t>
            </a:r>
            <a:r>
              <a:rPr lang="en-GB" sz="2400" dirty="0">
                <a:latin typeface="Arial" panose="020B0604020202020204" pitchFamily="34" charset="0"/>
                <a:cs typeface="Arial" panose="020B0604020202020204" pitchFamily="34" charset="0"/>
              </a:rPr>
              <a:t> is an approach to understanding, and responding to, young people’s experiences of significant harm beyond their families.</a:t>
            </a:r>
          </a:p>
          <a:p>
            <a:r>
              <a:rPr lang="en-GB" sz="2400" dirty="0">
                <a:latin typeface="Arial" panose="020B0604020202020204" pitchFamily="34" charset="0"/>
                <a:cs typeface="Arial" panose="020B0604020202020204" pitchFamily="34" charset="0"/>
              </a:rPr>
              <a:t>It recognises that the different relationships that young people form in their neighbourhoods, schools and online can feature violence and abuse. </a:t>
            </a:r>
          </a:p>
          <a:p>
            <a:r>
              <a:rPr lang="en-GB" sz="2400" dirty="0">
                <a:latin typeface="Arial" panose="020B0604020202020204" pitchFamily="34" charset="0"/>
                <a:cs typeface="Arial" panose="020B0604020202020204" pitchFamily="34" charset="0"/>
              </a:rPr>
              <a:t>Parents and carers have little influence over these contexts, and young people’s experiences of extra-familial abuse can undermine parent – child relationships.</a:t>
            </a:r>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5" name="Recorded Sound">
            <a:hlinkClick r:id="" action="ppaction://media"/>
            <a:extLst>
              <a:ext uri="{FF2B5EF4-FFF2-40B4-BE49-F238E27FC236}">
                <a16:creationId xmlns:a16="http://schemas.microsoft.com/office/drawing/2014/main" id="{50246984-D174-4DF3-AEE8-CDDE4267D8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6831" y="624110"/>
            <a:ext cx="826247" cy="826247"/>
          </a:xfrm>
          <a:prstGeom prst="rect">
            <a:avLst/>
          </a:prstGeom>
        </p:spPr>
      </p:pic>
    </p:spTree>
    <p:extLst>
      <p:ext uri="{BB962C8B-B14F-4D97-AF65-F5344CB8AC3E}">
        <p14:creationId xmlns:p14="http://schemas.microsoft.com/office/powerpoint/2010/main" val="335176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Contextual Safeguarding Definition continued…</a:t>
            </a:r>
          </a:p>
        </p:txBody>
      </p:sp>
      <p:sp>
        <p:nvSpPr>
          <p:cNvPr id="3" name="Content Placeholder 2"/>
          <p:cNvSpPr>
            <a:spLocks noGrp="1"/>
          </p:cNvSpPr>
          <p:nvPr>
            <p:ph idx="1"/>
          </p:nvPr>
        </p:nvSpPr>
        <p:spPr>
          <a:xfrm>
            <a:off x="2589212" y="2133600"/>
            <a:ext cx="8915400" cy="3993282"/>
          </a:xfrm>
        </p:spPr>
        <p:txBody>
          <a:bodyPr vert="horz" lIns="91440" tIns="45720" rIns="91440" bIns="45720" rtlCol="0" anchor="t">
            <a:noAutofit/>
          </a:bodyPr>
          <a:lstStyle/>
          <a:p>
            <a:r>
              <a:rPr lang="en-GB" sz="2400" dirty="0">
                <a:latin typeface="Arial" panose="020B0604020202020204" pitchFamily="34" charset="0"/>
                <a:cs typeface="Arial" panose="020B0604020202020204" pitchFamily="34" charset="0"/>
              </a:rPr>
              <a:t>Therefore children's social care practitioners need to engage with individuals and sectors who do have influence over / within extra familial contexts, and recognise that </a:t>
            </a:r>
            <a:r>
              <a:rPr lang="en-GB" sz="2400" b="1" dirty="0">
                <a:latin typeface="Arial" panose="020B0604020202020204" pitchFamily="34" charset="0"/>
                <a:cs typeface="Arial" panose="020B0604020202020204" pitchFamily="34" charset="0"/>
              </a:rPr>
              <a:t>assessment of, and intervention with, these spaces are a critical part of safeguarding practices</a:t>
            </a:r>
            <a:r>
              <a:rPr lang="en-GB" sz="2400" dirty="0">
                <a:latin typeface="Arial" panose="020B0604020202020204" pitchFamily="34" charset="0"/>
                <a:cs typeface="Arial" panose="020B0604020202020204" pitchFamily="34" charset="0"/>
              </a:rPr>
              <a:t>.</a:t>
            </a:r>
          </a:p>
          <a:p>
            <a:r>
              <a:rPr lang="en-GB" sz="2400" dirty="0">
                <a:latin typeface="Arial" panose="020B0604020202020204" pitchFamily="34" charset="0"/>
                <a:ea typeface="+mn-lt"/>
                <a:cs typeface="Arial" panose="020B0604020202020204" pitchFamily="34" charset="0"/>
              </a:rPr>
              <a:t>Contextual Safeguarding, therefore, expands the objectives of child protection systems in recognition that young people are vulnerable to abuse beyond their front doors.</a:t>
            </a:r>
            <a:endParaRPr lang="en-GB" sz="2400" dirty="0">
              <a:latin typeface="Arial" panose="020B0604020202020204" pitchFamily="34" charset="0"/>
              <a:cs typeface="Arial" panose="020B0604020202020204" pitchFamily="34" charset="0"/>
            </a:endParaRPr>
          </a:p>
          <a:p>
            <a:endParaRPr lang="en-GB" sz="2400" dirty="0"/>
          </a:p>
          <a:p>
            <a:endParaRPr lang="en-GB" sz="2400" dirty="0"/>
          </a:p>
          <a:p>
            <a:endParaRPr lang="en-GB" sz="2400" dirty="0"/>
          </a:p>
          <a:p>
            <a:pPr marL="0" indent="0">
              <a:buNone/>
            </a:pPr>
            <a:endParaRPr lang="en-GB" sz="2400" dirty="0"/>
          </a:p>
          <a:p>
            <a:pPr marL="0" indent="0" algn="r">
              <a:buNone/>
            </a:pPr>
            <a:r>
              <a:rPr lang="en-GB" sz="2400" dirty="0"/>
              <a:t>Contextual Safeguarding Network 2019</a:t>
            </a:r>
          </a:p>
        </p:txBody>
      </p:sp>
      <p:sp>
        <p:nvSpPr>
          <p:cNvPr id="4" name="Footer Placeholder 3"/>
          <p:cNvSpPr>
            <a:spLocks noGrp="1"/>
          </p:cNvSpPr>
          <p:nvPr>
            <p:ph type="ftr" sz="quarter" idx="11"/>
          </p:nvPr>
        </p:nvSpPr>
        <p:spPr>
          <a:xfrm>
            <a:off x="1771794" y="6177816"/>
            <a:ext cx="7619999" cy="365125"/>
          </a:xfrm>
        </p:spPr>
        <p:txBody>
          <a:bodyPr/>
          <a:lstStyle/>
          <a:p>
            <a:r>
              <a:rPr lang="en-GB" dirty="0"/>
              <a:t>Copyright © Kirklees Safeguarding Children Board June 2019</a:t>
            </a:r>
          </a:p>
        </p:txBody>
      </p:sp>
      <p:pic>
        <p:nvPicPr>
          <p:cNvPr id="5" name="Recorded Sound">
            <a:hlinkClick r:id="" action="ppaction://media"/>
            <a:extLst>
              <a:ext uri="{FF2B5EF4-FFF2-40B4-BE49-F238E27FC236}">
                <a16:creationId xmlns:a16="http://schemas.microsoft.com/office/drawing/2014/main" id="{0BE5609C-76A9-468B-AFC8-CD4A4DEAAB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4167" y="527917"/>
            <a:ext cx="938573" cy="938573"/>
          </a:xfrm>
          <a:prstGeom prst="rect">
            <a:avLst/>
          </a:prstGeom>
        </p:spPr>
      </p:pic>
    </p:spTree>
    <p:extLst>
      <p:ext uri="{BB962C8B-B14F-4D97-AF65-F5344CB8AC3E}">
        <p14:creationId xmlns:p14="http://schemas.microsoft.com/office/powerpoint/2010/main" val="294130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5" name="Rectangle 14">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a:xfrm>
            <a:off x="4706579" y="6135808"/>
            <a:ext cx="5502631" cy="365125"/>
          </a:xfrm>
          <a:prstGeom prst="rect">
            <a:avLst/>
          </a:prstGeom>
        </p:spPr>
        <p:txBody>
          <a:bodyPr anchor="ctr">
            <a:normAutofit/>
          </a:bodyPr>
          <a:lstStyle/>
          <a:p>
            <a:pPr>
              <a:spcAft>
                <a:spcPts val="600"/>
              </a:spcAft>
            </a:pPr>
            <a:r>
              <a:rPr lang="en-GB"/>
              <a:t>Copyright © Kirklees Safeguarding Children Board June 2019</a:t>
            </a:r>
          </a:p>
        </p:txBody>
      </p:sp>
      <p:pic>
        <p:nvPicPr>
          <p:cNvPr id="12" name="Picture 13" descr="A close up of a person&#10;&#10;Description automatically generated">
            <a:extLst>
              <a:ext uri="{FF2B5EF4-FFF2-40B4-BE49-F238E27FC236}">
                <a16:creationId xmlns:a16="http://schemas.microsoft.com/office/drawing/2014/main" id="{988332A6-2499-46B3-9308-2C9EEEB69E81}"/>
              </a:ext>
            </a:extLst>
          </p:cNvPr>
          <p:cNvPicPr>
            <a:picLocks noChangeAspect="1"/>
          </p:cNvPicPr>
          <p:nvPr/>
        </p:nvPicPr>
        <p:blipFill>
          <a:blip r:embed="rId5"/>
          <a:stretch>
            <a:fillRect/>
          </a:stretch>
        </p:blipFill>
        <p:spPr>
          <a:xfrm>
            <a:off x="4724400" y="3005604"/>
            <a:ext cx="2743200" cy="846792"/>
          </a:xfrm>
          <a:prstGeom prst="rect">
            <a:avLst/>
          </a:prstGeom>
        </p:spPr>
      </p:pic>
      <p:pic>
        <p:nvPicPr>
          <p:cNvPr id="14" name="Picture 15" descr="A close up of a person&#10;&#10;Description automatically generated">
            <a:extLst>
              <a:ext uri="{FF2B5EF4-FFF2-40B4-BE49-F238E27FC236}">
                <a16:creationId xmlns:a16="http://schemas.microsoft.com/office/drawing/2014/main" id="{6F0E6D70-155E-496B-B29B-2FF2BCA1684E}"/>
              </a:ext>
            </a:extLst>
          </p:cNvPr>
          <p:cNvPicPr>
            <a:picLocks noChangeAspect="1"/>
          </p:cNvPicPr>
          <p:nvPr/>
        </p:nvPicPr>
        <p:blipFill>
          <a:blip r:embed="rId5"/>
          <a:stretch>
            <a:fillRect/>
          </a:stretch>
        </p:blipFill>
        <p:spPr>
          <a:xfrm>
            <a:off x="4724400" y="3005604"/>
            <a:ext cx="2743200" cy="846792"/>
          </a:xfrm>
          <a:prstGeom prst="rect">
            <a:avLst/>
          </a:prstGeom>
        </p:spPr>
      </p:pic>
      <p:pic>
        <p:nvPicPr>
          <p:cNvPr id="16" name="Picture 16" descr="A close up of a person&#10;&#10;Description automatically generated">
            <a:extLst>
              <a:ext uri="{FF2B5EF4-FFF2-40B4-BE49-F238E27FC236}">
                <a16:creationId xmlns:a16="http://schemas.microsoft.com/office/drawing/2014/main" id="{6FC6BF4D-3957-4F11-BDE8-6C6D2DBE4539}"/>
              </a:ext>
            </a:extLst>
          </p:cNvPr>
          <p:cNvPicPr>
            <a:picLocks noChangeAspect="1"/>
          </p:cNvPicPr>
          <p:nvPr/>
        </p:nvPicPr>
        <p:blipFill>
          <a:blip r:embed="rId5"/>
          <a:stretch>
            <a:fillRect/>
          </a:stretch>
        </p:blipFill>
        <p:spPr>
          <a:xfrm>
            <a:off x="4724400" y="3005604"/>
            <a:ext cx="2743200" cy="846792"/>
          </a:xfrm>
          <a:prstGeom prst="rect">
            <a:avLst/>
          </a:prstGeom>
        </p:spPr>
      </p:pic>
      <p:pic>
        <p:nvPicPr>
          <p:cNvPr id="17" name="Picture 17" descr="A close up of a person&#10;&#10;Description automatically generated">
            <a:extLst>
              <a:ext uri="{FF2B5EF4-FFF2-40B4-BE49-F238E27FC236}">
                <a16:creationId xmlns:a16="http://schemas.microsoft.com/office/drawing/2014/main" id="{45278814-CCE6-4EEE-BBC4-6D52DD75024B}"/>
              </a:ext>
            </a:extLst>
          </p:cNvPr>
          <p:cNvPicPr>
            <a:picLocks noChangeAspect="1"/>
          </p:cNvPicPr>
          <p:nvPr/>
        </p:nvPicPr>
        <p:blipFill>
          <a:blip r:embed="rId5"/>
          <a:stretch>
            <a:fillRect/>
          </a:stretch>
        </p:blipFill>
        <p:spPr>
          <a:xfrm>
            <a:off x="4724400" y="3005604"/>
            <a:ext cx="2743200" cy="846792"/>
          </a:xfrm>
          <a:prstGeom prst="rect">
            <a:avLst/>
          </a:prstGeom>
        </p:spPr>
      </p:pic>
      <p:pic>
        <p:nvPicPr>
          <p:cNvPr id="18" name="Picture 18" descr="A close up of a person&#10;&#10;Description automatically generated">
            <a:extLst>
              <a:ext uri="{FF2B5EF4-FFF2-40B4-BE49-F238E27FC236}">
                <a16:creationId xmlns:a16="http://schemas.microsoft.com/office/drawing/2014/main" id="{9B9D4FB0-75A0-4E4B-8655-79A6B5826A35}"/>
              </a:ext>
            </a:extLst>
          </p:cNvPr>
          <p:cNvPicPr>
            <a:picLocks noChangeAspect="1"/>
          </p:cNvPicPr>
          <p:nvPr/>
        </p:nvPicPr>
        <p:blipFill>
          <a:blip r:embed="rId5"/>
          <a:stretch>
            <a:fillRect/>
          </a:stretch>
        </p:blipFill>
        <p:spPr>
          <a:xfrm>
            <a:off x="4699000" y="3005604"/>
            <a:ext cx="6172200" cy="1888192"/>
          </a:xfrm>
          <a:prstGeom prst="rect">
            <a:avLst/>
          </a:prstGeom>
        </p:spPr>
      </p:pic>
      <p:pic>
        <p:nvPicPr>
          <p:cNvPr id="2" name="Recorded Sound">
            <a:hlinkClick r:id="" action="ppaction://media"/>
            <a:extLst>
              <a:ext uri="{FF2B5EF4-FFF2-40B4-BE49-F238E27FC236}">
                <a16:creationId xmlns:a16="http://schemas.microsoft.com/office/drawing/2014/main" id="{0259EE60-FB06-41A6-8EA9-E02AE001ED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2503" y="269613"/>
            <a:ext cx="1064379" cy="1064379"/>
          </a:xfrm>
          <a:prstGeom prst="rect">
            <a:avLst/>
          </a:prstGeom>
        </p:spPr>
      </p:pic>
    </p:spTree>
    <p:extLst>
      <p:ext uri="{BB962C8B-B14F-4D97-AF65-F5344CB8AC3E}">
        <p14:creationId xmlns:p14="http://schemas.microsoft.com/office/powerpoint/2010/main" val="179932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199" y="81393"/>
            <a:ext cx="9489071" cy="940127"/>
          </a:xfrm>
        </p:spPr>
        <p:txBody>
          <a:bodyPr>
            <a:normAutofit fontScale="90000"/>
          </a:bodyPr>
          <a:lstStyle/>
          <a:p>
            <a:pPr lvl="0"/>
            <a:r>
              <a:rPr lang="en-GB" dirty="0">
                <a:latin typeface="Arial" panose="020B0604020202020204" pitchFamily="34" charset="0"/>
                <a:cs typeface="Arial" panose="020B0604020202020204" pitchFamily="34" charset="0"/>
              </a:rPr>
              <a:t>Contextual safeguarding is an umbrella term that covers these safeguarding issues…</a:t>
            </a: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rotWithShape="1">
          <a:blip r:embed="rId5">
            <a:clrChange>
              <a:clrFrom>
                <a:srgbClr val="FFFFFF"/>
              </a:clrFrom>
              <a:clrTo>
                <a:srgbClr val="FFFFFF">
                  <a:alpha val="0"/>
                </a:srgbClr>
              </a:clrTo>
            </a:clrChange>
          </a:blip>
          <a:srcRect b="7557"/>
          <a:stretch/>
        </p:blipFill>
        <p:spPr>
          <a:xfrm>
            <a:off x="2998543" y="1257289"/>
            <a:ext cx="7302484" cy="4988490"/>
          </a:xfrm>
          <a:prstGeom prst="rect">
            <a:avLst/>
          </a:prstGeom>
        </p:spPr>
      </p:pic>
      <p:sp>
        <p:nvSpPr>
          <p:cNvPr id="5" name="TextBox 4"/>
          <p:cNvSpPr txBox="1"/>
          <p:nvPr/>
        </p:nvSpPr>
        <p:spPr>
          <a:xfrm>
            <a:off x="7036588" y="3719761"/>
            <a:ext cx="4691038" cy="523220"/>
          </a:xfrm>
          <a:prstGeom prst="rect">
            <a:avLst/>
          </a:prstGeom>
          <a:noFill/>
          <a:ln w="22225">
            <a:solidFill>
              <a:srgbClr val="FF0000"/>
            </a:solidFill>
          </a:ln>
        </p:spPr>
        <p:txBody>
          <a:bodyPr wrap="square" rtlCol="0">
            <a:spAutoFit/>
          </a:bodyPr>
          <a:lstStyle/>
          <a:p>
            <a:r>
              <a:rPr lang="en-GB" sz="2800"/>
              <a:t>Harmful Sexual Behaviour</a:t>
            </a:r>
          </a:p>
        </p:txBody>
      </p:sp>
      <p:sp>
        <p:nvSpPr>
          <p:cNvPr id="6" name="TextBox 5"/>
          <p:cNvSpPr txBox="1"/>
          <p:nvPr/>
        </p:nvSpPr>
        <p:spPr>
          <a:xfrm>
            <a:off x="632144" y="4306242"/>
            <a:ext cx="4732798" cy="523220"/>
          </a:xfrm>
          <a:prstGeom prst="rect">
            <a:avLst/>
          </a:prstGeom>
          <a:noFill/>
          <a:ln w="22225">
            <a:solidFill>
              <a:srgbClr val="FF0000"/>
            </a:solidFill>
          </a:ln>
        </p:spPr>
        <p:txBody>
          <a:bodyPr wrap="square" rtlCol="0">
            <a:spAutoFit/>
          </a:bodyPr>
          <a:lstStyle/>
          <a:p>
            <a:r>
              <a:rPr lang="en-GB" sz="2800" dirty="0"/>
              <a:t>Child Criminal Exploitation</a:t>
            </a:r>
          </a:p>
        </p:txBody>
      </p:sp>
      <p:sp>
        <p:nvSpPr>
          <p:cNvPr id="7" name="TextBox 6"/>
          <p:cNvSpPr txBox="1"/>
          <p:nvPr/>
        </p:nvSpPr>
        <p:spPr>
          <a:xfrm>
            <a:off x="7036588" y="4553308"/>
            <a:ext cx="4402024" cy="523220"/>
          </a:xfrm>
          <a:prstGeom prst="rect">
            <a:avLst/>
          </a:prstGeom>
          <a:noFill/>
          <a:ln w="22225">
            <a:solidFill>
              <a:srgbClr val="FF0000"/>
            </a:solidFill>
          </a:ln>
        </p:spPr>
        <p:txBody>
          <a:bodyPr wrap="square" rtlCol="0">
            <a:spAutoFit/>
          </a:bodyPr>
          <a:lstStyle/>
          <a:p>
            <a:r>
              <a:rPr lang="en-GB" sz="2800" dirty="0"/>
              <a:t>Child Sexual Exploitation</a:t>
            </a:r>
          </a:p>
        </p:txBody>
      </p:sp>
      <p:sp>
        <p:nvSpPr>
          <p:cNvPr id="8" name="TextBox 7"/>
          <p:cNvSpPr txBox="1"/>
          <p:nvPr/>
        </p:nvSpPr>
        <p:spPr>
          <a:xfrm>
            <a:off x="3069723" y="3629786"/>
            <a:ext cx="2306782" cy="523220"/>
          </a:xfrm>
          <a:prstGeom prst="rect">
            <a:avLst/>
          </a:prstGeom>
          <a:noFill/>
          <a:ln w="22225">
            <a:solidFill>
              <a:srgbClr val="FF0000"/>
            </a:solidFill>
          </a:ln>
        </p:spPr>
        <p:txBody>
          <a:bodyPr wrap="square" rtlCol="0">
            <a:spAutoFit/>
          </a:bodyPr>
          <a:lstStyle/>
          <a:p>
            <a:pPr algn="ctr"/>
            <a:r>
              <a:rPr lang="en-GB" sz="2800" dirty="0"/>
              <a:t>Missing</a:t>
            </a:r>
          </a:p>
        </p:txBody>
      </p:sp>
      <p:sp>
        <p:nvSpPr>
          <p:cNvPr id="9" name="TextBox 8"/>
          <p:cNvSpPr txBox="1"/>
          <p:nvPr/>
        </p:nvSpPr>
        <p:spPr>
          <a:xfrm>
            <a:off x="7036588" y="5286894"/>
            <a:ext cx="2306782" cy="523220"/>
          </a:xfrm>
          <a:prstGeom prst="rect">
            <a:avLst/>
          </a:prstGeom>
          <a:noFill/>
          <a:ln w="22225">
            <a:solidFill>
              <a:srgbClr val="FF0000"/>
            </a:solidFill>
          </a:ln>
        </p:spPr>
        <p:txBody>
          <a:bodyPr wrap="square" rtlCol="0">
            <a:spAutoFit/>
          </a:bodyPr>
          <a:lstStyle/>
          <a:p>
            <a:pPr algn="ctr"/>
            <a:r>
              <a:rPr lang="en-GB" sz="2800" dirty="0"/>
              <a:t>Trafficking</a:t>
            </a:r>
          </a:p>
        </p:txBody>
      </p:sp>
      <p:sp>
        <p:nvSpPr>
          <p:cNvPr id="10" name="TextBox 9"/>
          <p:cNvSpPr txBox="1"/>
          <p:nvPr/>
        </p:nvSpPr>
        <p:spPr>
          <a:xfrm>
            <a:off x="1385311" y="5094850"/>
            <a:ext cx="4073088" cy="969399"/>
          </a:xfrm>
          <a:prstGeom prst="rect">
            <a:avLst/>
          </a:prstGeom>
          <a:noFill/>
          <a:ln w="22225">
            <a:solidFill>
              <a:srgbClr val="FF0000"/>
            </a:solidFill>
          </a:ln>
        </p:spPr>
        <p:txBody>
          <a:bodyPr wrap="square" rtlCol="0">
            <a:spAutoFit/>
          </a:bodyPr>
          <a:lstStyle/>
          <a:p>
            <a:pPr algn="ctr"/>
            <a:r>
              <a:rPr lang="en-GB" sz="2800" dirty="0"/>
              <a:t>Children affected by gang activity</a:t>
            </a:r>
          </a:p>
        </p:txBody>
      </p:sp>
      <p:sp>
        <p:nvSpPr>
          <p:cNvPr id="3" name="Footer Placeholder 2"/>
          <p:cNvSpPr>
            <a:spLocks noGrp="1"/>
          </p:cNvSpPr>
          <p:nvPr>
            <p:ph type="ftr" sz="quarter" idx="11"/>
          </p:nvPr>
        </p:nvSpPr>
        <p:spPr>
          <a:xfrm>
            <a:off x="2658060" y="6329637"/>
            <a:ext cx="7619999" cy="365125"/>
          </a:xfrm>
        </p:spPr>
        <p:txBody>
          <a:bodyPr/>
          <a:lstStyle/>
          <a:p>
            <a:r>
              <a:rPr lang="en-GB"/>
              <a:t>Copyright © Kirklees Safeguarding Children Board June 2019</a:t>
            </a:r>
          </a:p>
        </p:txBody>
      </p:sp>
      <p:pic>
        <p:nvPicPr>
          <p:cNvPr id="12" name="Recorded Sound">
            <a:hlinkClick r:id="" action="ppaction://media"/>
            <a:extLst>
              <a:ext uri="{FF2B5EF4-FFF2-40B4-BE49-F238E27FC236}">
                <a16:creationId xmlns:a16="http://schemas.microsoft.com/office/drawing/2014/main" id="{31EB77DD-7A2A-4A36-B752-0F8942CB0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5398" y="636354"/>
            <a:ext cx="1073914" cy="1073914"/>
          </a:xfrm>
          <a:prstGeom prst="rect">
            <a:avLst/>
          </a:prstGeom>
        </p:spPr>
      </p:pic>
    </p:spTree>
    <p:extLst>
      <p:ext uri="{BB962C8B-B14F-4D97-AF65-F5344CB8AC3E}">
        <p14:creationId xmlns:p14="http://schemas.microsoft.com/office/powerpoint/2010/main" val="303719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76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2"/>
                </p:tgtEl>
              </p:cMediaNode>
            </p:audio>
          </p:childTnLst>
        </p:cTn>
      </p:par>
    </p:tnLst>
    <p:bldLst>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Child Sexual Exploitation - Definition</a:t>
            </a:r>
          </a:p>
        </p:txBody>
      </p:sp>
      <p:sp>
        <p:nvSpPr>
          <p:cNvPr id="3" name="Content Placeholder 2"/>
          <p:cNvSpPr>
            <a:spLocks noGrp="1"/>
          </p:cNvSpPr>
          <p:nvPr>
            <p:ph idx="1"/>
          </p:nvPr>
        </p:nvSpPr>
        <p:spPr>
          <a:xfrm>
            <a:off x="2113671" y="1905000"/>
            <a:ext cx="8915400" cy="3777622"/>
          </a:xfrm>
        </p:spPr>
        <p:txBody>
          <a:bodyPr>
            <a:normAutofit fontScale="92500"/>
          </a:bodyPr>
          <a:lstStyle/>
          <a:p>
            <a:r>
              <a:rPr lang="en-GB" sz="2400" dirty="0">
                <a:latin typeface="Arial" panose="020B0604020202020204" pitchFamily="34" charset="0"/>
                <a:cs typeface="Arial" panose="020B0604020202020204" pitchFamily="34" charset="0"/>
              </a:rPr>
              <a:t>Child sexual exploitation is a form of child sexual abuse. It can occurs where an individual or group takes advantage of an imbalance of power to coerce, manipulate or deceive a child or young person under the age of 18 into sexual activity in exchange for something the victim needs or wants, and/or for the financial advantage or increased status of the perpetrator or facilitator. </a:t>
            </a:r>
          </a:p>
          <a:p>
            <a:r>
              <a:rPr lang="en-GB" sz="2400" dirty="0">
                <a:latin typeface="Arial" panose="020B0604020202020204" pitchFamily="34" charset="0"/>
                <a:cs typeface="Arial" panose="020B0604020202020204" pitchFamily="34" charset="0"/>
              </a:rPr>
              <a:t>The victim may have been sexually exploited even if the sexual activity appears consensual. Child sexual exploitation does not always involve physical contact, it can also occur through the use of technology.</a:t>
            </a:r>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5" name="Recorded Sound">
            <a:hlinkClick r:id="" action="ppaction://media"/>
            <a:extLst>
              <a:ext uri="{FF2B5EF4-FFF2-40B4-BE49-F238E27FC236}">
                <a16:creationId xmlns:a16="http://schemas.microsoft.com/office/drawing/2014/main" id="{BB3F163C-8232-4A02-8314-74B8E919CC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7671" y="289013"/>
            <a:ext cx="1162801" cy="1162801"/>
          </a:xfrm>
          <a:prstGeom prst="rect">
            <a:avLst/>
          </a:prstGeom>
        </p:spPr>
      </p:pic>
    </p:spTree>
    <p:extLst>
      <p:ext uri="{BB962C8B-B14F-4D97-AF65-F5344CB8AC3E}">
        <p14:creationId xmlns:p14="http://schemas.microsoft.com/office/powerpoint/2010/main" val="316497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5023E461C3134693022D2451173AF7" ma:contentTypeVersion="4" ma:contentTypeDescription="Create a new document." ma:contentTypeScope="" ma:versionID="eff7ea5db8fe9a0b6d5e6abea12407f9">
  <xsd:schema xmlns:xsd="http://www.w3.org/2001/XMLSchema" xmlns:xs="http://www.w3.org/2001/XMLSchema" xmlns:p="http://schemas.microsoft.com/office/2006/metadata/properties" xmlns:ns2="668e4042-8103-45b5-834e-85e81663f843" targetNamespace="http://schemas.microsoft.com/office/2006/metadata/properties" ma:root="true" ma:fieldsID="b94238fdf73ee59074012fac2f12621b" ns2:_="">
    <xsd:import namespace="668e4042-8103-45b5-834e-85e81663f84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8e4042-8103-45b5-834e-85e81663f8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408EAB-50D3-4156-AC04-4BC6949A64D4}">
  <ds:schemaRefs>
    <ds:schemaRef ds:uri="http://schemas.microsoft.com/sharepoint/v3/contenttype/forms"/>
  </ds:schemaRefs>
</ds:datastoreItem>
</file>

<file path=customXml/itemProps2.xml><?xml version="1.0" encoding="utf-8"?>
<ds:datastoreItem xmlns:ds="http://schemas.openxmlformats.org/officeDocument/2006/customXml" ds:itemID="{32D45B75-76C5-4C4A-8C04-3A69D56FAE40}">
  <ds:schemaRefs>
    <ds:schemaRef ds:uri="668e4042-8103-45b5-834e-85e81663f8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C54713-3C7B-4F22-BAE1-B8B2D76AC781}">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68e4042-8103-45b5-834e-85e81663f84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368</TotalTime>
  <Words>3704</Words>
  <Application>Microsoft Office PowerPoint</Application>
  <PresentationFormat>Widescreen</PresentationFormat>
  <Paragraphs>335</Paragraphs>
  <Slides>46</Slides>
  <Notes>41</Notes>
  <HiddenSlides>0</HiddenSlides>
  <MMClips>40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Century Gothic</vt:lpstr>
      <vt:lpstr>Wingdings 3</vt:lpstr>
      <vt:lpstr>Wisp</vt:lpstr>
      <vt:lpstr>Exploitation course </vt:lpstr>
      <vt:lpstr>PowerPoint Presentation</vt:lpstr>
      <vt:lpstr>Aims and Outcomes</vt:lpstr>
      <vt:lpstr>              Working Together 2018 </vt:lpstr>
      <vt:lpstr>Contextual Safeguarding - Definition</vt:lpstr>
      <vt:lpstr>Contextual Safeguarding Definition continued…</vt:lpstr>
      <vt:lpstr>PowerPoint Presentation</vt:lpstr>
      <vt:lpstr>Contextual safeguarding is an umbrella term that covers these safeguarding issues… </vt:lpstr>
      <vt:lpstr>Child Sexual Exploitation - Definition</vt:lpstr>
      <vt:lpstr>What is Child Criminal Exploitation?</vt:lpstr>
      <vt:lpstr>What do we mean by "Gang activity"?</vt:lpstr>
      <vt:lpstr>What is County Lines? </vt:lpstr>
      <vt:lpstr>What is Trafficking?</vt:lpstr>
      <vt:lpstr>PowerPoint Presentation</vt:lpstr>
      <vt:lpstr>What is Internal Trafficking?</vt:lpstr>
      <vt:lpstr>Online grooming/coercion and control </vt:lpstr>
      <vt:lpstr>Missing - Definitions</vt:lpstr>
      <vt:lpstr>Traditional reach of child protection</vt:lpstr>
      <vt:lpstr>PowerPoint Presentation</vt:lpstr>
      <vt:lpstr>Partnership working –  Referral and Information</vt:lpstr>
      <vt:lpstr>Push Factors</vt:lpstr>
      <vt:lpstr>PowerPoint Presentation</vt:lpstr>
      <vt:lpstr> Pull Factors</vt:lpstr>
      <vt:lpstr>What is trauma bonding? </vt:lpstr>
      <vt:lpstr>Child Exploitation Partnership Assessment and Decision - making tool </vt:lpstr>
      <vt:lpstr>                         Next steps</vt:lpstr>
      <vt:lpstr>Referring Exploitation concerns to Duty &amp; Advice  </vt:lpstr>
      <vt:lpstr>       Multi Agency Child Exploitation ‘MACE’                          </vt:lpstr>
      <vt:lpstr>Peer Group Mapping </vt:lpstr>
      <vt:lpstr>Kirklees current reporting mechanisms </vt:lpstr>
      <vt:lpstr>National Referral Mechanism</vt:lpstr>
      <vt:lpstr>Digital NRM Form</vt:lpstr>
      <vt:lpstr>Support for Children</vt:lpstr>
      <vt:lpstr>PowerPoint Presentation</vt:lpstr>
      <vt:lpstr>What is the Exploitation Safeguarding Strategy?</vt:lpstr>
      <vt:lpstr>What is the Exploitation Safeguarding Strategy?</vt:lpstr>
      <vt:lpstr>What is the Precision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Complex and Contextual Safeguarding</dc:title>
  <dc:creator>Tracey Allison</dc:creator>
  <cp:lastModifiedBy>Philip Cross</cp:lastModifiedBy>
  <cp:revision>177</cp:revision>
  <dcterms:created xsi:type="dcterms:W3CDTF">2020-06-23T12:24:07Z</dcterms:created>
  <dcterms:modified xsi:type="dcterms:W3CDTF">2020-11-23T16:04:17Z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2127eb8-1c2a-4c17-86cc-a5ba0926d1f9_Enabled">
    <vt:lpwstr>True</vt:lpwstr>
  </property>
  <property fmtid="{D5CDD505-2E9C-101B-9397-08002B2CF9AE}" pid="3" name="MSIP_Label_22127eb8-1c2a-4c17-86cc-a5ba0926d1f9_SiteId">
    <vt:lpwstr>61d0734f-7fce-4063-b638-09ac5ad5a43f</vt:lpwstr>
  </property>
  <property fmtid="{D5CDD505-2E9C-101B-9397-08002B2CF9AE}" pid="4" name="MSIP_Label_22127eb8-1c2a-4c17-86cc-a5ba0926d1f9_Owner">
    <vt:lpwstr>Tracey.Allison@kirklees.gov.uk</vt:lpwstr>
  </property>
  <property fmtid="{D5CDD505-2E9C-101B-9397-08002B2CF9AE}" pid="5" name="MSIP_Label_22127eb8-1c2a-4c17-86cc-a5ba0926d1f9_SetDate">
    <vt:lpwstr>2020-06-23T12:26:28.2681878Z</vt:lpwstr>
  </property>
  <property fmtid="{D5CDD505-2E9C-101B-9397-08002B2CF9AE}" pid="6" name="MSIP_Label_22127eb8-1c2a-4c17-86cc-a5ba0926d1f9_Name">
    <vt:lpwstr>Official</vt:lpwstr>
  </property>
  <property fmtid="{D5CDD505-2E9C-101B-9397-08002B2CF9AE}" pid="7" name="MSIP_Label_22127eb8-1c2a-4c17-86cc-a5ba0926d1f9_Application">
    <vt:lpwstr>Microsoft Azure Information Protection</vt:lpwstr>
  </property>
  <property fmtid="{D5CDD505-2E9C-101B-9397-08002B2CF9AE}" pid="8" name="MSIP_Label_22127eb8-1c2a-4c17-86cc-a5ba0926d1f9_Extended_MSFT_Method">
    <vt:lpwstr>Automatic</vt:lpwstr>
  </property>
  <property fmtid="{D5CDD505-2E9C-101B-9397-08002B2CF9AE}" pid="9" name="Sensitivity">
    <vt:lpwstr>Official</vt:lpwstr>
  </property>
  <property fmtid="{D5CDD505-2E9C-101B-9397-08002B2CF9AE}" pid="10" name="ContentTypeId">
    <vt:lpwstr>0x010100635023E461C3134693022D2451173AF7</vt:lpwstr>
  </property>
</Properties>
</file>